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ink/ink1.xml" ContentType="application/inkml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344" r:id="rId2"/>
    <p:sldId id="399" r:id="rId3"/>
    <p:sldId id="418" r:id="rId4"/>
    <p:sldId id="410" r:id="rId5"/>
    <p:sldId id="409" r:id="rId6"/>
    <p:sldId id="405" r:id="rId7"/>
    <p:sldId id="404" r:id="rId8"/>
    <p:sldId id="417" r:id="rId9"/>
    <p:sldId id="400" r:id="rId10"/>
    <p:sldId id="401" r:id="rId11"/>
    <p:sldId id="402" r:id="rId12"/>
    <p:sldId id="411" r:id="rId13"/>
    <p:sldId id="407" r:id="rId14"/>
    <p:sldId id="412" r:id="rId15"/>
    <p:sldId id="406" r:id="rId16"/>
    <p:sldId id="413" r:id="rId17"/>
    <p:sldId id="414" r:id="rId18"/>
    <p:sldId id="415" r:id="rId19"/>
    <p:sldId id="408" r:id="rId20"/>
    <p:sldId id="416" r:id="rId21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gor" initials="" lastIdx="28" clrIdx="0"/>
  <p:cmAuthor id="1" name="Sergey Mozel" initials="SM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6600"/>
    <a:srgbClr val="FFFFCC"/>
    <a:srgbClr val="1F497D"/>
    <a:srgbClr val="B2CCEC"/>
    <a:srgbClr val="003366"/>
    <a:srgbClr val="0000FF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64" autoAdjust="0"/>
    <p:restoredTop sz="95982" autoAdjust="0"/>
  </p:normalViewPr>
  <p:slideViewPr>
    <p:cSldViewPr>
      <p:cViewPr varScale="1">
        <p:scale>
          <a:sx n="123" d="100"/>
          <a:sy n="123" d="100"/>
        </p:scale>
        <p:origin x="228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214" y="-96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de-DE"/>
              <a:t>www.wgsoftpro.com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DB25887-19C6-4DAE-9162-F287BD370DE0}" type="slidenum">
              <a:rPr lang="ru-RU"/>
              <a:pPr>
                <a:defRPr/>
              </a:pPr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9435928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9-10-10T15:47:17.384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de-DE"/>
              <a:t>www.wgsoftpro.com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31" tIns="45715" rIns="91431" bIns="45715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B93C95E-56DD-4871-B700-C1AAC911ED89}" type="slidenum">
              <a:rPr lang="ru-RU"/>
              <a:pPr>
                <a:defRPr/>
              </a:pPr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1537285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1741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C181CF-2AD5-4B2A-8365-2922284F2FCF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9239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9DAEC97-0F03-4C3C-8A57-AFB4E6E9F1FC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ru-RU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74093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9DAEC97-0F03-4C3C-8A57-AFB4E6E9F1FC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ru-RU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57377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9DAEC97-0F03-4C3C-8A57-AFB4E6E9F1FC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ru-RU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0971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9DAEC97-0F03-4C3C-8A57-AFB4E6E9F1FC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ru-RU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43067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9DAEC97-0F03-4C3C-8A57-AFB4E6E9F1FC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ru-RU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5313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9DAEC97-0F03-4C3C-8A57-AFB4E6E9F1FC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ru-RU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63353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9DAEC97-0F03-4C3C-8A57-AFB4E6E9F1FC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ru-RU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996237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9DAEC97-0F03-4C3C-8A57-AFB4E6E9F1FC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ru-RU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554548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9DAEC97-0F03-4C3C-8A57-AFB4E6E9F1FC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ru-RU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334049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9DAEC97-0F03-4C3C-8A57-AFB4E6E9F1FC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ru-RU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401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46CFB39-050B-4BB4-9FE2-E209166CFCD4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ru-RU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381548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9DAEC97-0F03-4C3C-8A57-AFB4E6E9F1FC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ru-RU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54300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46CFB39-050B-4BB4-9FE2-E209166CFCD4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ru-RU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4764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46CFB39-050B-4BB4-9FE2-E209166CFCD4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ru-RU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28127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46CFB39-050B-4BB4-9FE2-E209166CFCD4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u-RU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5372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46CFB39-050B-4BB4-9FE2-E209166CFCD4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ru-RU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64085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46CFB39-050B-4BB4-9FE2-E209166CFCD4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ru-RU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10333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46CFB39-050B-4BB4-9FE2-E209166CFCD4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ru-RU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43032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9DAEC97-0F03-4C3C-8A57-AFB4E6E9F1FC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ru-RU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7086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B4F579-B2DF-4B63-B436-9907FA91AAE4}" type="datetimeFigureOut">
              <a:rPr lang="ru-RU"/>
              <a:pPr>
                <a:defRPr/>
              </a:pPr>
              <a:t>16.06.2022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D83CC-0DCD-4E88-975D-8BE65CDC0EB7}" type="slidenum">
              <a:rPr lang="ru-RU"/>
              <a:pPr>
                <a:defRPr/>
              </a:pPr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88C7E7-B1DE-4A0F-A3F6-A190C8EC2830}" type="datetimeFigureOut">
              <a:rPr lang="ru-RU"/>
              <a:pPr>
                <a:defRPr/>
              </a:pPr>
              <a:t>16.06.2022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333B3E-FA93-4B13-A164-F5BD052F6A04}" type="slidenum">
              <a:rPr lang="ru-RU"/>
              <a:pPr>
                <a:defRPr/>
              </a:pPr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EF57FF-52B2-4498-AD5A-BF8784CFC5CD}" type="datetimeFigureOut">
              <a:rPr lang="ru-RU"/>
              <a:pPr>
                <a:defRPr/>
              </a:pPr>
              <a:t>16.06.2022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0DB09-3D9B-4FB2-9EF4-87FD1381D4A1}" type="slidenum">
              <a:rPr lang="ru-RU"/>
              <a:pPr>
                <a:defRPr/>
              </a:pPr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CD69F8-F752-4277-A8A7-92F0409B1FD9}" type="slidenum">
              <a:rPr lang="ru-RU"/>
              <a:pPr>
                <a:defRPr/>
              </a:pPr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9719DA-D0F4-4309-8E52-B0C5FA9E0D7C}" type="datetimeFigureOut">
              <a:rPr lang="ru-RU"/>
              <a:pPr>
                <a:defRPr/>
              </a:pPr>
              <a:t>16.06.2022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5A3AB-928D-4FC8-94BD-48E8CF06D201}" type="slidenum">
              <a:rPr lang="ru-RU"/>
              <a:pPr>
                <a:defRPr/>
              </a:pPr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9BFF4-2445-4C9C-B183-E72E7B65E651}" type="datetimeFigureOut">
              <a:rPr lang="ru-RU"/>
              <a:pPr>
                <a:defRPr/>
              </a:pPr>
              <a:t>16.06.2022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577035-2700-47A9-B1E2-A5F4DB20A84F}" type="slidenum">
              <a:rPr lang="ru-RU"/>
              <a:pPr>
                <a:defRPr/>
              </a:pPr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2A5267-31B4-4B95-9211-F4341DC71829}" type="datetimeFigureOut">
              <a:rPr lang="ru-RU"/>
              <a:pPr>
                <a:defRPr/>
              </a:pPr>
              <a:t>16.06.2022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B8B8B2-EFAA-4CF9-99CE-EA119FA20437}" type="slidenum">
              <a:rPr lang="ru-RU"/>
              <a:pPr>
                <a:defRPr/>
              </a:pPr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E6F499-D114-4F2B-AAD5-027BE4F81672}" type="datetimeFigureOut">
              <a:rPr lang="ru-RU"/>
              <a:pPr>
                <a:defRPr/>
              </a:pPr>
              <a:t>16.06.2022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6318DA-7732-4179-8CA2-0013C9FCAB1D}" type="slidenum">
              <a:rPr lang="ru-RU"/>
              <a:pPr>
                <a:defRPr/>
              </a:pPr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BAB6B-409D-4121-A50F-912B675448D5}" type="datetimeFigureOut">
              <a:rPr lang="ru-RU"/>
              <a:pPr>
                <a:defRPr/>
              </a:pPr>
              <a:t>16.06.2022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6EAA2B-61B0-4B94-BABA-BEF48897E554}" type="slidenum">
              <a:rPr lang="ru-RU"/>
              <a:pPr>
                <a:defRPr/>
              </a:pPr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54061A-D1F6-483C-9073-A684E4A7A4FF}" type="datetimeFigureOut">
              <a:rPr lang="ru-RU"/>
              <a:pPr>
                <a:defRPr/>
              </a:pPr>
              <a:t>16.06.2022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FE52FD-C811-4E98-B026-D7A0C2A190B9}" type="slidenum">
              <a:rPr lang="ru-RU"/>
              <a:pPr>
                <a:defRPr/>
              </a:pPr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0B67F8-8A37-4287-8EB2-21E43F4503FF}" type="datetimeFigureOut">
              <a:rPr lang="ru-RU"/>
              <a:pPr>
                <a:defRPr/>
              </a:pPr>
              <a:t>16.06.2022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4FF39-DE3B-4E71-B1F0-A96458BC94E8}" type="slidenum">
              <a:rPr lang="ru-RU"/>
              <a:pPr>
                <a:defRPr/>
              </a:pPr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3F075-5B72-4917-B06B-08F84735CAE1}" type="datetimeFigureOut">
              <a:rPr lang="ru-RU"/>
              <a:pPr>
                <a:defRPr/>
              </a:pPr>
              <a:t>16.06.2022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5C36F-936A-430D-A808-BACC16909104}" type="slidenum">
              <a:rPr lang="ru-RU"/>
              <a:pPr>
                <a:defRPr/>
              </a:pPr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A76E37C-3449-4AE4-95D2-6268811AE1EC}" type="datetimeFigureOut">
              <a:rPr lang="ru-RU"/>
              <a:pPr>
                <a:defRPr/>
              </a:pPr>
              <a:t>16.06.2022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4087AD5-ECE4-41AF-9706-462B1C8605A4}" type="slidenum">
              <a:rPr lang="ru-RU"/>
              <a:pPr>
                <a:defRPr/>
              </a:pPr>
              <a:t>‹№›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11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1"/>
          <p:cNvSpPr>
            <a:spLocks noGrp="1" noChangeArrowheads="1"/>
          </p:cNvSpPr>
          <p:nvPr>
            <p:ph type="title"/>
          </p:nvPr>
        </p:nvSpPr>
        <p:spPr>
          <a:xfrm>
            <a:off x="250825" y="-285750"/>
            <a:ext cx="7978775" cy="1143000"/>
          </a:xfrm>
        </p:spPr>
        <p:txBody>
          <a:bodyPr/>
          <a:lstStyle/>
          <a:p>
            <a:pPr algn="l" eaLnBrk="1" hangingPunct="1"/>
            <a:r>
              <a:rPr lang="uk-UA" sz="2400" b="1" dirty="0">
                <a:solidFill>
                  <a:schemeClr val="bg1"/>
                </a:solidFill>
              </a:rPr>
              <a:t>Тема презентації</a:t>
            </a:r>
          </a:p>
        </p:txBody>
      </p:sp>
      <p:sp>
        <p:nvSpPr>
          <p:cNvPr id="16387" name="TextBox 4"/>
          <p:cNvSpPr txBox="1">
            <a:spLocks noChangeArrowheads="1"/>
          </p:cNvSpPr>
          <p:nvPr/>
        </p:nvSpPr>
        <p:spPr bwMode="auto">
          <a:xfrm>
            <a:off x="364759" y="3356992"/>
            <a:ext cx="842493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uk-UA" sz="2800" b="1" dirty="0"/>
              <a:t>Комплексний аналіз собівартості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150" y="1690142"/>
            <a:ext cx="4764155" cy="127481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1"/>
          <p:cNvSpPr>
            <a:spLocks noGrp="1" noChangeArrowheads="1"/>
          </p:cNvSpPr>
          <p:nvPr>
            <p:ph type="title"/>
          </p:nvPr>
        </p:nvSpPr>
        <p:spPr>
          <a:xfrm>
            <a:off x="250825" y="-285750"/>
            <a:ext cx="7978775" cy="1143000"/>
          </a:xfrm>
        </p:spPr>
        <p:txBody>
          <a:bodyPr/>
          <a:lstStyle/>
          <a:p>
            <a:pPr algn="l" eaLnBrk="1" hangingPunct="1"/>
            <a:r>
              <a:rPr lang="uk-UA" sz="2400" b="1" dirty="0">
                <a:solidFill>
                  <a:schemeClr val="bg1"/>
                </a:solidFill>
                <a:latin typeface="Arial" charset="0"/>
              </a:rPr>
              <a:t>Сценарій розрахунку фактичної с/б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0825" y="4334476"/>
            <a:ext cx="8620603" cy="181588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uk-UA" sz="1600" dirty="0"/>
              <a:t>   На першому етапі заповнюються документи з інформацією щодо кормоднів для подальших розрахунків.</a:t>
            </a:r>
          </a:p>
          <a:p>
            <a:pPr algn="just"/>
            <a:r>
              <a:rPr lang="uk-UA" sz="1600" dirty="0"/>
              <a:t>   На другому етапі розраховується собівартість власної сировини, вироблених кормів, транспортні витрати, виробничі витрати, загальні витрати. Після цього уточняються персональні витрати на поголів'я. Далі, всі витрати розподіляються на поголів’я за корпусами у розрізі групових статей витрат за номенклатурними групами. </a:t>
            </a:r>
          </a:p>
          <a:p>
            <a:pPr algn="just"/>
            <a:r>
              <a:rPr lang="uk-UA" sz="1600" dirty="0"/>
              <a:t> На третьому етапі заповнюються документи зі зведеними витратами по поголів’ю.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592" y="692696"/>
            <a:ext cx="7272808" cy="3571275"/>
          </a:xfrm>
          <a:prstGeom prst="rect">
            <a:avLst/>
          </a:prstGeom>
          <a:effectLst>
            <a:outerShdw blurRad="50800" dist="63500" dir="18900000" algn="b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581065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1"/>
          <p:cNvSpPr>
            <a:spLocks noGrp="1" noChangeArrowheads="1"/>
          </p:cNvSpPr>
          <p:nvPr>
            <p:ph type="title"/>
          </p:nvPr>
        </p:nvSpPr>
        <p:spPr>
          <a:xfrm>
            <a:off x="250825" y="-285750"/>
            <a:ext cx="7978775" cy="1143000"/>
          </a:xfrm>
        </p:spPr>
        <p:txBody>
          <a:bodyPr/>
          <a:lstStyle/>
          <a:p>
            <a:pPr algn="l" eaLnBrk="1" hangingPunct="1"/>
            <a:r>
              <a:rPr lang="uk-UA" sz="2400" b="1" dirty="0">
                <a:solidFill>
                  <a:schemeClr val="bg1"/>
                </a:solidFill>
                <a:latin typeface="Arial" charset="0"/>
              </a:rPr>
              <a:t>Формування структури витрат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1872" y="4437112"/>
            <a:ext cx="8784977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uk-UA" sz="1600" dirty="0"/>
              <a:t>   На підставі інформації про </a:t>
            </a:r>
            <a:r>
              <a:rPr lang="uk-UA" sz="1600" dirty="0" err="1"/>
              <a:t>кормодні</a:t>
            </a:r>
            <a:r>
              <a:rPr lang="uk-UA" sz="1600" dirty="0"/>
              <a:t> та зведених витрат за корпусами проводиться розрахунок структури собівартості конкретного поголів'я. Сюди входять як безпосередньо списані на об'єкт витрати, так і загальні витрати виробничого циклу по корпусах, розподілені пропорційно кормодням, за які поголів‘я перебувало у конкретному корпусі.  </a:t>
            </a:r>
          </a:p>
          <a:p>
            <a:pPr algn="just"/>
            <a:r>
              <a:rPr lang="uk-UA" sz="1600" dirty="0"/>
              <a:t>   Далі можна проводити факторний аналіз, порівнюючи різні періоди одного підрозділу або різні підрозділи в одному періоді, для виявлення особливостей та вузьких місць виробництва.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4353" y="1364058"/>
            <a:ext cx="4704365" cy="3003933"/>
          </a:xfrm>
          <a:prstGeom prst="rect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872" y="757255"/>
            <a:ext cx="4706499" cy="2031122"/>
          </a:xfrm>
          <a:prstGeom prst="rect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692716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1"/>
          <p:cNvSpPr>
            <a:spLocks noGrp="1" noChangeArrowheads="1"/>
          </p:cNvSpPr>
          <p:nvPr>
            <p:ph type="title"/>
          </p:nvPr>
        </p:nvSpPr>
        <p:spPr>
          <a:xfrm>
            <a:off x="250825" y="-285750"/>
            <a:ext cx="7978775" cy="1143000"/>
          </a:xfrm>
        </p:spPr>
        <p:txBody>
          <a:bodyPr/>
          <a:lstStyle/>
          <a:p>
            <a:pPr algn="l" eaLnBrk="1" hangingPunct="1"/>
            <a:r>
              <a:rPr lang="uk-UA" sz="2400" b="1" dirty="0">
                <a:solidFill>
                  <a:schemeClr val="bg1"/>
                </a:solidFill>
                <a:latin typeface="Arial" charset="0"/>
              </a:rPr>
              <a:t>Розрахунок прогнозованої собівартості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67544" y="836712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Прямоугольник 2">
            <a:extLst>
              <a:ext uri="{FF2B5EF4-FFF2-40B4-BE49-F238E27FC236}">
                <a16:creationId xmlns:a16="http://schemas.microsoft.com/office/drawing/2014/main" id="{0858B528-E8D9-48D2-B22D-89461F2B4B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6" y="790545"/>
            <a:ext cx="8519715" cy="83099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1600" b="1" dirty="0"/>
              <a:t>ЦІЛЬ</a:t>
            </a:r>
          </a:p>
          <a:p>
            <a:endParaRPr lang="uk-UA" sz="1600" b="1" dirty="0"/>
          </a:p>
          <a:p>
            <a:r>
              <a:rPr lang="uk-UA" sz="1600" dirty="0"/>
              <a:t>Розробка інструментарію розрахунку прогнозованої с/в поточних активів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066882C-2DAF-4CDF-99EB-7C200192CB2C}"/>
              </a:ext>
            </a:extLst>
          </p:cNvPr>
          <p:cNvSpPr txBox="1"/>
          <p:nvPr/>
        </p:nvSpPr>
        <p:spPr>
          <a:xfrm>
            <a:off x="323526" y="1844824"/>
            <a:ext cx="8519715" cy="427809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sz="1600" b="1" dirty="0"/>
              <a:t>ЗАСОБИ</a:t>
            </a:r>
          </a:p>
          <a:p>
            <a:endParaRPr lang="uk-UA" sz="1600" b="1" dirty="0"/>
          </a:p>
          <a:p>
            <a:pPr marL="285750" indent="-285750">
              <a:buFont typeface="Arial" charset="0"/>
              <a:buChar char="•"/>
            </a:pPr>
            <a:r>
              <a:rPr lang="uk-UA" sz="1600" b="1" dirty="0"/>
              <a:t>Групові статті витрат</a:t>
            </a:r>
          </a:p>
          <a:p>
            <a:pPr marL="285750" indent="-285750">
              <a:buFont typeface="Arial" charset="0"/>
              <a:buChar char="•"/>
            </a:pPr>
            <a:r>
              <a:rPr lang="uk-UA" sz="1600" b="1" dirty="0"/>
              <a:t>Номенклатурні групи</a:t>
            </a:r>
          </a:p>
          <a:p>
            <a:pPr marL="285750" indent="-285750">
              <a:buFont typeface="Arial" charset="0"/>
              <a:buChar char="•"/>
            </a:pPr>
            <a:r>
              <a:rPr lang="uk-UA" sz="1600" b="1" dirty="0"/>
              <a:t>Оперативний план рахунків</a:t>
            </a:r>
          </a:p>
          <a:p>
            <a:pPr marL="285750" indent="-285750">
              <a:buFont typeface="Arial" charset="0"/>
              <a:buChar char="•"/>
            </a:pPr>
            <a:r>
              <a:rPr lang="uk-UA" sz="1600" b="1" dirty="0"/>
              <a:t>Документи-довідники </a:t>
            </a:r>
            <a:r>
              <a:rPr lang="uk-UA" sz="1600" dirty="0"/>
              <a:t>для попереднього налаштування розрахункових даних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uk-UA" sz="1600" dirty="0"/>
              <a:t>Криві привісу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uk-UA" sz="1600" dirty="0"/>
              <a:t>Криві годування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uk-UA" sz="1600" dirty="0"/>
              <a:t>Довідник вакцинацій</a:t>
            </a:r>
          </a:p>
          <a:p>
            <a:pPr marL="285750" indent="-285750">
              <a:buFont typeface="Arial" charset="0"/>
              <a:buChar char="•"/>
            </a:pPr>
            <a:r>
              <a:rPr lang="uk-UA" sz="1600" b="1" dirty="0"/>
              <a:t>Документ «Оперативна собівартість»</a:t>
            </a:r>
            <a:r>
              <a:rPr lang="uk-UA" sz="1600" dirty="0"/>
              <a:t> 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uk-UA" sz="1600" dirty="0"/>
              <a:t>фіксація налаштувань поетапного розрахунку та консолідація інформації 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uk-UA" sz="1600" dirty="0"/>
              <a:t>підготовка інструментів для подальшого аналізу</a:t>
            </a:r>
          </a:p>
          <a:p>
            <a:pPr marL="285750" indent="-285750">
              <a:buFont typeface="Arial" charset="0"/>
              <a:buChar char="•"/>
            </a:pPr>
            <a:r>
              <a:rPr lang="uk-UA" sz="1600" b="1" dirty="0"/>
              <a:t>Допоміжні документи</a:t>
            </a:r>
            <a:r>
              <a:rPr lang="uk-UA" sz="1600" dirty="0"/>
              <a:t> для зберігання щомісячних показників поголів'я на основі закриття місяця</a:t>
            </a:r>
          </a:p>
          <a:p>
            <a:pPr marL="285750" indent="-285750">
              <a:buFont typeface="Arial" charset="0"/>
              <a:buChar char="•"/>
            </a:pPr>
            <a:r>
              <a:rPr lang="uk-UA" sz="1600" b="1" dirty="0"/>
              <a:t>Допоміжні документи</a:t>
            </a:r>
            <a:r>
              <a:rPr lang="uk-UA" sz="1600" dirty="0"/>
              <a:t> для зберігання проміжних результатів розрахунків оперативної інформації щодо кожного рахунку</a:t>
            </a:r>
          </a:p>
          <a:p>
            <a:pPr marL="285750" indent="-285750">
              <a:buFont typeface="Arial" charset="0"/>
              <a:buChar char="•"/>
            </a:pPr>
            <a:r>
              <a:rPr lang="uk-UA" sz="1600" b="1" dirty="0"/>
              <a:t>Звіт «Оперативна собівартість» </a:t>
            </a:r>
            <a:r>
              <a:rPr lang="uk-UA" sz="1600" dirty="0"/>
              <a:t>для проведення аналізу результату </a:t>
            </a:r>
          </a:p>
        </p:txBody>
      </p:sp>
    </p:spTree>
    <p:extLst>
      <p:ext uri="{BB962C8B-B14F-4D97-AF65-F5344CB8AC3E}">
        <p14:creationId xmlns:p14="http://schemas.microsoft.com/office/powerpoint/2010/main" val="26276874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1"/>
          <p:cNvSpPr>
            <a:spLocks noGrp="1" noChangeArrowheads="1"/>
          </p:cNvSpPr>
          <p:nvPr>
            <p:ph type="title"/>
          </p:nvPr>
        </p:nvSpPr>
        <p:spPr>
          <a:xfrm>
            <a:off x="250825" y="-285750"/>
            <a:ext cx="7978775" cy="1143000"/>
          </a:xfrm>
        </p:spPr>
        <p:txBody>
          <a:bodyPr/>
          <a:lstStyle/>
          <a:p>
            <a:pPr algn="l" eaLnBrk="1" hangingPunct="1"/>
            <a:r>
              <a:rPr lang="uk-UA" sz="2400" b="1" dirty="0">
                <a:solidFill>
                  <a:schemeClr val="bg1"/>
                </a:solidFill>
                <a:latin typeface="Arial" charset="0"/>
              </a:rPr>
              <a:t>Сценарій розрахунку прогнозованої с/в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0825" y="908720"/>
            <a:ext cx="8620603" cy="477053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uk-UA" sz="1600" dirty="0"/>
              <a:t>   Першим етапом спочатку розраховується оперативна собівартість поголів'я до поточної дати, а далі другим – прогнозована собівартість.</a:t>
            </a:r>
          </a:p>
          <a:p>
            <a:pPr algn="just"/>
            <a:r>
              <a:rPr lang="uk-UA" sz="1600" dirty="0"/>
              <a:t>   Загалом ці етапи схожі, але мають низку відмінностей. Відмінності стосуються обліку наявності поголів'я, використання корму та медикаментів.</a:t>
            </a:r>
          </a:p>
          <a:p>
            <a:pPr algn="just"/>
            <a:endParaRPr lang="uk-UA" sz="1600" dirty="0"/>
          </a:p>
          <a:p>
            <a:pPr algn="just"/>
            <a:r>
              <a:rPr lang="uk-UA" sz="1600" b="1" dirty="0"/>
              <a:t>   При розрахунку загальної собівартості також враховується поточна собівартість тієї частини поголів'я, яка була переміщена з однієї групи до іншої групи.</a:t>
            </a:r>
          </a:p>
          <a:p>
            <a:pPr algn="just"/>
            <a:r>
              <a:rPr lang="uk-UA" sz="1600" b="1" dirty="0"/>
              <a:t>   Можливо, у майбутньому можна буде ставити планове зменшення поголів'я.</a:t>
            </a:r>
          </a:p>
          <a:p>
            <a:pPr algn="just"/>
            <a:endParaRPr lang="uk-UA" sz="1600" dirty="0"/>
          </a:p>
          <a:p>
            <a:pPr algn="just"/>
            <a:r>
              <a:rPr lang="uk-UA" sz="1600" b="1" dirty="0"/>
              <a:t>Загальна частина</a:t>
            </a:r>
          </a:p>
          <a:p>
            <a:pPr algn="just"/>
            <a:endParaRPr lang="uk-UA" sz="1600" b="1" dirty="0"/>
          </a:p>
          <a:p>
            <a:pPr algn="just"/>
            <a:r>
              <a:rPr lang="uk-UA" sz="1600" dirty="0"/>
              <a:t>   Визначається наявність поголів'я за оперативними документами обліку поголів'я (прихід, переміщення, спад і </a:t>
            </a:r>
            <a:r>
              <a:rPr lang="uk-UA" sz="1600" dirty="0" err="1"/>
              <a:t>т.д</a:t>
            </a:r>
            <a:r>
              <a:rPr lang="uk-UA" sz="1600" dirty="0"/>
              <a:t>.). Для прогнозованого періоду обсяг поголів'я фіксується на рівні. Мається на увазі, що за вибраний період обсяг поголів'я суттєво не зміниться. </a:t>
            </a:r>
          </a:p>
          <a:p>
            <a:pPr algn="just"/>
            <a:endParaRPr lang="uk-UA" sz="1600" dirty="0"/>
          </a:p>
          <a:p>
            <a:pPr algn="just"/>
            <a:r>
              <a:rPr lang="uk-UA" sz="1600" dirty="0"/>
              <a:t>   Далі за результатами періодичного зважування чи реалізації поголів'я визначається поточна вага. Для періоду після зважування маса поголів'я визначається виходячи з кривих приросту ваги. Для цього за середньою вагою для кожної групи визначається точка відліку на кривій, з якої братиметься приріст.</a:t>
            </a:r>
          </a:p>
        </p:txBody>
      </p:sp>
    </p:spTree>
    <p:extLst>
      <p:ext uri="{BB962C8B-B14F-4D97-AF65-F5344CB8AC3E}">
        <p14:creationId xmlns:p14="http://schemas.microsoft.com/office/powerpoint/2010/main" val="28749519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1"/>
          <p:cNvSpPr>
            <a:spLocks noGrp="1" noChangeArrowheads="1"/>
          </p:cNvSpPr>
          <p:nvPr>
            <p:ph type="title"/>
          </p:nvPr>
        </p:nvSpPr>
        <p:spPr>
          <a:xfrm>
            <a:off x="250825" y="-285750"/>
            <a:ext cx="7978775" cy="1143000"/>
          </a:xfrm>
        </p:spPr>
        <p:txBody>
          <a:bodyPr/>
          <a:lstStyle/>
          <a:p>
            <a:pPr algn="l" eaLnBrk="1" hangingPunct="1"/>
            <a:r>
              <a:rPr lang="uk-UA" sz="2400" b="1" dirty="0">
                <a:solidFill>
                  <a:schemeClr val="bg1"/>
                </a:solidFill>
                <a:latin typeface="Arial" charset="0"/>
              </a:rPr>
              <a:t>Сценарій розрахунку прогнозованої с/в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6153" y="963101"/>
            <a:ext cx="8620603" cy="477053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uk-UA" sz="1600" dirty="0"/>
              <a:t>    Незначні або постійні витрати визначаються за попереднім закритим періодом у розрізі площадок та поголів'я, пропорційно кормодням конкретного поголів'я.</a:t>
            </a:r>
          </a:p>
          <a:p>
            <a:pPr algn="just"/>
            <a:endParaRPr lang="uk-UA" sz="1600" dirty="0"/>
          </a:p>
          <a:p>
            <a:pPr algn="just"/>
            <a:r>
              <a:rPr lang="uk-UA" sz="1600" dirty="0"/>
              <a:t>   Собівартість номенклатури визначається наступним чином: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1600" dirty="0"/>
              <a:t>власні корми - за вартістю номенклатурної групи у попередньому закритому періоді.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1600" dirty="0"/>
              <a:t>покупні корми - за середньою ціною приходу та залишку номенклатурної групи у поточному періоді.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1600" dirty="0"/>
              <a:t>медикаменти - за середньою ціною приходу та залишку номенклатури у поточному періоді.</a:t>
            </a:r>
          </a:p>
          <a:p>
            <a:endParaRPr lang="uk-UA" sz="1600" dirty="0"/>
          </a:p>
          <a:p>
            <a:r>
              <a:rPr lang="uk-UA" sz="1600" b="1" dirty="0"/>
              <a:t>Оперативна собівартість</a:t>
            </a:r>
          </a:p>
          <a:p>
            <a:endParaRPr lang="uk-UA" sz="1600" b="1" dirty="0"/>
          </a:p>
          <a:p>
            <a:pPr algn="just"/>
            <a:r>
              <a:rPr lang="uk-UA" sz="1600" dirty="0"/>
              <a:t>   Облік корму та медикаментів ведеться на основі реальних документів годування та списання медикаментів, введених у поточному періоді.</a:t>
            </a:r>
          </a:p>
          <a:p>
            <a:endParaRPr lang="uk-UA" sz="1600" dirty="0"/>
          </a:p>
          <a:p>
            <a:r>
              <a:rPr lang="uk-UA" sz="1600" b="1" dirty="0"/>
              <a:t>Прогнозована собівартість</a:t>
            </a:r>
          </a:p>
          <a:p>
            <a:endParaRPr lang="uk-UA" sz="1600" b="1" dirty="0"/>
          </a:p>
          <a:p>
            <a:pPr algn="just"/>
            <a:r>
              <a:rPr lang="uk-UA" sz="1600" dirty="0"/>
              <a:t>   Облік корму та медикаментів ведеться на основі нормативних документів - кривих годівлі та кривих вакцинації з останнього дня поточного періоду.</a:t>
            </a:r>
          </a:p>
          <a:p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4202791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1"/>
          <p:cNvSpPr>
            <a:spLocks noGrp="1" noChangeArrowheads="1"/>
          </p:cNvSpPr>
          <p:nvPr>
            <p:ph type="title"/>
          </p:nvPr>
        </p:nvSpPr>
        <p:spPr>
          <a:xfrm>
            <a:off x="250825" y="-285750"/>
            <a:ext cx="7978775" cy="1143000"/>
          </a:xfrm>
        </p:spPr>
        <p:txBody>
          <a:bodyPr/>
          <a:lstStyle/>
          <a:p>
            <a:pPr algn="l" eaLnBrk="1" hangingPunct="1"/>
            <a:r>
              <a:rPr lang="uk-UA" sz="2400" b="1" dirty="0">
                <a:solidFill>
                  <a:schemeClr val="bg1"/>
                </a:solidFill>
                <a:latin typeface="Arial" charset="0"/>
              </a:rPr>
              <a:t>Документи розрахунку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67544" y="836712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76721" y="805715"/>
            <a:ext cx="8620603" cy="28007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uk-UA" sz="1600" dirty="0"/>
              <a:t>   Документ «Оперативна собівартість» є головним документом для зберігання налаштувань, поетапного розрахунку та консолідації інформації та підготовки інструментів для подальшого аналізу.</a:t>
            </a:r>
          </a:p>
          <a:p>
            <a:pPr algn="just"/>
            <a:endParaRPr lang="uk-UA" sz="1600" dirty="0"/>
          </a:p>
          <a:p>
            <a:pPr algn="just"/>
            <a:r>
              <a:rPr lang="uk-UA" sz="1600" dirty="0"/>
              <a:t> Основні функції: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 dirty="0"/>
              <a:t>вибір активного розрахунку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 dirty="0"/>
              <a:t>відображення проміжних розрахунків оперативної собівартості за конкретним розрахунком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 dirty="0"/>
              <a:t>взаємозв'язок документів для зберігання та відображення проміжних розрахунків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 dirty="0"/>
              <a:t>зберігання розрахункових цін на сировину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 dirty="0"/>
              <a:t>вибірковий перерахунок проміжних розрахунків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 dirty="0"/>
              <a:t>запуск необхідної звітної форми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468" y="3759735"/>
            <a:ext cx="4353914" cy="1181434"/>
          </a:xfrm>
          <a:prstGeom prst="rect">
            <a:avLst/>
          </a:prstGeom>
          <a:effectLst>
            <a:outerShdw blurRad="50800" dist="63500" dir="18900000" algn="bl" rotWithShape="0">
              <a:prstClr val="black">
                <a:alpha val="40000"/>
              </a:prstClr>
            </a:outerShdw>
          </a:effec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0468" y="5323414"/>
            <a:ext cx="5303391" cy="1203561"/>
          </a:xfrm>
          <a:prstGeom prst="rect">
            <a:avLst/>
          </a:prstGeom>
          <a:effectLst>
            <a:outerShdw blurRad="50800" dist="63500" dir="18900000" algn="bl" rotWithShape="0">
              <a:prstClr val="black">
                <a:alpha val="40000"/>
              </a:prstClr>
            </a:outerShdw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7508" y="4703131"/>
            <a:ext cx="5509816" cy="1168201"/>
          </a:xfrm>
          <a:prstGeom prst="rect">
            <a:avLst/>
          </a:prstGeom>
          <a:effectLst>
            <a:outerShdw blurRad="50800" dist="63500" dir="18900000" algn="bl" rotWithShape="0">
              <a:prstClr val="black">
                <a:alpha val="40000"/>
              </a:prstClr>
            </a:outerShdw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68949" y="2925236"/>
            <a:ext cx="2963808" cy="1668998"/>
          </a:xfrm>
          <a:prstGeom prst="rect">
            <a:avLst/>
          </a:prstGeom>
          <a:effectLst>
            <a:outerShdw blurRad="50800" dist="63500" dir="18900000" algn="b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155501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1"/>
          <p:cNvSpPr>
            <a:spLocks noGrp="1" noChangeArrowheads="1"/>
          </p:cNvSpPr>
          <p:nvPr>
            <p:ph type="title"/>
          </p:nvPr>
        </p:nvSpPr>
        <p:spPr>
          <a:xfrm>
            <a:off x="250825" y="-285750"/>
            <a:ext cx="7978775" cy="1143000"/>
          </a:xfrm>
        </p:spPr>
        <p:txBody>
          <a:bodyPr/>
          <a:lstStyle/>
          <a:p>
            <a:pPr algn="l" eaLnBrk="1" hangingPunct="1"/>
            <a:r>
              <a:rPr lang="uk-UA" sz="2400" b="1" dirty="0">
                <a:solidFill>
                  <a:schemeClr val="bg1"/>
                </a:solidFill>
                <a:latin typeface="Arial" charset="0"/>
              </a:rPr>
              <a:t>Документи розрахунку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67544" y="836712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50825" y="1021378"/>
            <a:ext cx="8620603" cy="477053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uk-UA" sz="1600" dirty="0"/>
              <a:t>   Базовою інформацією є дата, на яку необхідно отримати собівартість. Програма сама визначає кінцеві дати списання сировини, та дати розрахунків попереднього періоду. Також можна задати дати вручну.</a:t>
            </a:r>
          </a:p>
          <a:p>
            <a:endParaRPr lang="uk-UA" sz="1600" dirty="0"/>
          </a:p>
          <a:p>
            <a:r>
              <a:rPr lang="uk-UA" sz="1600" dirty="0"/>
              <a:t>Далі виконується наступний перелік розрахунків:</a:t>
            </a:r>
          </a:p>
          <a:p>
            <a:endParaRPr lang="uk-UA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 dirty="0"/>
              <a:t>Привіс за групами на основі фактичних даних і далі прогноз за нормою, уточнення даних для груп із середньою вагою нижче норми.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 dirty="0"/>
              <a:t>собівартості кормів і комбікормів на основі фактичних даних і далі прогноз щодо кривої годівлі, визначення поточного корму та усереднення вартості кормів за номенклатурною групою, що складається з кормів, які використовуються за цінами залишку + приходу, а використовуваних комбікормів – за цінами з попереднього закритого періоду.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 dirty="0"/>
              <a:t>собівартості медикаментів з урахуванням фактичних даних, і далі прогноз з урахуванням плану профілактичних заходів.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 dirty="0"/>
              <a:t>розподілу інших витрат на поголів'я за статтями в поточному періоді, виходячи з розподілу витрат на площадку і поголів’я, пропорційно кормодням попереднього періоду.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 dirty="0"/>
              <a:t>попередніх витрат визначення повної оперативної собівартості поголів'я.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 dirty="0"/>
              <a:t>оперативної собівартості по днях.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 dirty="0"/>
              <a:t>оперативної собівартості за операціями.</a:t>
            </a:r>
          </a:p>
        </p:txBody>
      </p:sp>
    </p:spTree>
    <p:extLst>
      <p:ext uri="{BB962C8B-B14F-4D97-AF65-F5344CB8AC3E}">
        <p14:creationId xmlns:p14="http://schemas.microsoft.com/office/powerpoint/2010/main" val="2662115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1"/>
          <p:cNvSpPr>
            <a:spLocks noGrp="1" noChangeArrowheads="1"/>
          </p:cNvSpPr>
          <p:nvPr>
            <p:ph type="title"/>
          </p:nvPr>
        </p:nvSpPr>
        <p:spPr>
          <a:xfrm>
            <a:off x="250825" y="-285750"/>
            <a:ext cx="7978775" cy="1143000"/>
          </a:xfrm>
        </p:spPr>
        <p:txBody>
          <a:bodyPr/>
          <a:lstStyle/>
          <a:p>
            <a:pPr algn="l" eaLnBrk="1" hangingPunct="1"/>
            <a:r>
              <a:rPr lang="uk-UA" sz="2400" b="1" dirty="0">
                <a:solidFill>
                  <a:schemeClr val="bg1"/>
                </a:solidFill>
                <a:latin typeface="Arial" charset="0"/>
              </a:rPr>
              <a:t>Результати розрахунку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67544" y="836712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50825" y="902494"/>
            <a:ext cx="8620603" cy="107721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sz="1600" dirty="0"/>
              <a:t>Зверху-вниз розташовані приклади розрахунку документів:</a:t>
            </a:r>
            <a:endParaRPr lang="uk-UA" sz="1600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 dirty="0"/>
              <a:t>Привіс</a:t>
            </a:r>
            <a:endParaRPr lang="uk-UA" sz="1600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 dirty="0"/>
              <a:t>Корми</a:t>
            </a:r>
            <a:endParaRPr lang="uk-UA" sz="1600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 dirty="0"/>
              <a:t>Медикаменти</a:t>
            </a:r>
            <a:endParaRPr lang="uk-UA" sz="1600" dirty="0">
              <a:latin typeface="+mn-lt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7175" y="2066926"/>
            <a:ext cx="6115025" cy="1930350"/>
          </a:xfrm>
          <a:prstGeom prst="rect">
            <a:avLst/>
          </a:prstGeom>
          <a:effectLst>
            <a:outerShdw blurRad="50800" dist="63500" dir="18900000" algn="bl" rotWithShape="0">
              <a:prstClr val="black">
                <a:alpha val="40000"/>
              </a:prstClr>
            </a:outerShdw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3608" y="3687239"/>
            <a:ext cx="6115025" cy="1930350"/>
          </a:xfrm>
          <a:prstGeom prst="rect">
            <a:avLst/>
          </a:prstGeom>
          <a:effectLst>
            <a:outerShdw blurRad="50800" dist="63500" dir="18900000" algn="bl" rotWithShape="0">
              <a:prstClr val="black">
                <a:alpha val="40000"/>
              </a:prstClr>
            </a:outerShdw>
          </a:effec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47912" y="5373216"/>
            <a:ext cx="6081688" cy="832089"/>
          </a:xfrm>
          <a:prstGeom prst="rect">
            <a:avLst/>
          </a:prstGeom>
          <a:effectLst>
            <a:outerShdw blurRad="50800" dist="63500" dir="18900000" algn="b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205614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1"/>
          <p:cNvSpPr>
            <a:spLocks noGrp="1" noChangeArrowheads="1"/>
          </p:cNvSpPr>
          <p:nvPr>
            <p:ph type="title"/>
          </p:nvPr>
        </p:nvSpPr>
        <p:spPr>
          <a:xfrm>
            <a:off x="250825" y="-285750"/>
            <a:ext cx="7978775" cy="1143000"/>
          </a:xfrm>
        </p:spPr>
        <p:txBody>
          <a:bodyPr/>
          <a:lstStyle/>
          <a:p>
            <a:pPr algn="l" eaLnBrk="1" hangingPunct="1"/>
            <a:r>
              <a:rPr lang="uk-UA" sz="2400" b="1" dirty="0">
                <a:solidFill>
                  <a:schemeClr val="bg1"/>
                </a:solidFill>
                <a:latin typeface="Arial" charset="0"/>
              </a:rPr>
              <a:t>Результати розрахунку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67544" y="836712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50825" y="1021378"/>
            <a:ext cx="8620603" cy="83099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sz="1600" dirty="0"/>
              <a:t>Зверху-вниз розташовані приклади розрахунку документів:</a:t>
            </a:r>
            <a:endParaRPr lang="uk-UA" sz="1600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 dirty="0"/>
              <a:t>Оперативна собівартість за операціями.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 dirty="0"/>
              <a:t>Оперативної собівартості по днях.</a:t>
            </a:r>
            <a:endParaRPr lang="uk-UA" sz="1600" dirty="0">
              <a:latin typeface="+mn-lt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825" y="2016172"/>
            <a:ext cx="8662638" cy="2420940"/>
          </a:xfrm>
          <a:prstGeom prst="rect">
            <a:avLst/>
          </a:prstGeom>
          <a:effectLst>
            <a:outerShdw blurRad="50800" dist="63500" dir="18900000" algn="bl" rotWithShape="0">
              <a:prstClr val="black">
                <a:alpha val="40000"/>
              </a:prstClr>
            </a:outerShdw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7310" y="3764307"/>
            <a:ext cx="3330501" cy="2505686"/>
          </a:xfrm>
          <a:prstGeom prst="rect">
            <a:avLst/>
          </a:prstGeom>
          <a:effectLst>
            <a:outerShdw blurRad="50800" dist="63500" dir="18900000" algn="bl" rotWithShape="0">
              <a:prstClr val="black">
                <a:alpha val="40000"/>
              </a:prstClr>
            </a:outerShdw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9952" y="3501008"/>
            <a:ext cx="4895652" cy="2768985"/>
          </a:xfrm>
          <a:prstGeom prst="rect">
            <a:avLst/>
          </a:prstGeom>
          <a:effectLst>
            <a:outerShdw blurRad="50800" dist="63500" dir="18900000" algn="b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47171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1"/>
          <p:cNvSpPr>
            <a:spLocks noGrp="1" noChangeArrowheads="1"/>
          </p:cNvSpPr>
          <p:nvPr>
            <p:ph type="title"/>
          </p:nvPr>
        </p:nvSpPr>
        <p:spPr>
          <a:xfrm>
            <a:off x="250825" y="-285750"/>
            <a:ext cx="7978775" cy="1143000"/>
          </a:xfrm>
        </p:spPr>
        <p:txBody>
          <a:bodyPr/>
          <a:lstStyle/>
          <a:p>
            <a:pPr algn="l" eaLnBrk="1" hangingPunct="1"/>
            <a:r>
              <a:rPr lang="uk-UA" sz="2400" b="1" dirty="0">
                <a:solidFill>
                  <a:schemeClr val="bg1"/>
                </a:solidFill>
                <a:latin typeface="Arial" charset="0"/>
              </a:rPr>
              <a:t>Використання результату розрахунку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67544" y="836712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50825" y="801440"/>
            <a:ext cx="8620603" cy="83099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uk-UA" sz="1600" dirty="0">
                <a:latin typeface="+mn-lt"/>
              </a:rPr>
              <a:t> </a:t>
            </a:r>
            <a:r>
              <a:rPr lang="uk-UA" sz="1600" dirty="0"/>
              <a:t>На підставі розрахованих документів та даних із попередніх закритих періодів обчислюється звіт «Оперативна собівартість» по заданій площадці в розрізі груп поголів'я. Тут відображено найбільш значущу інформацію, у тому числі собівартість 1 кг у розрізі статей витрат.</a:t>
            </a:r>
            <a:endParaRPr lang="uk-UA" sz="1600" dirty="0">
              <a:latin typeface="+mn-lt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880" y="2276872"/>
            <a:ext cx="8806608" cy="2829066"/>
          </a:xfrm>
          <a:prstGeom prst="rect">
            <a:avLst/>
          </a:prstGeom>
          <a:effectLst>
            <a:outerShdw blurRad="50800" dist="63500" dir="18900000" algn="b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95709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1"/>
          <p:cNvSpPr>
            <a:spLocks noGrp="1" noChangeArrowheads="1"/>
          </p:cNvSpPr>
          <p:nvPr>
            <p:ph type="title"/>
          </p:nvPr>
        </p:nvSpPr>
        <p:spPr>
          <a:xfrm>
            <a:off x="250825" y="-285750"/>
            <a:ext cx="7978775" cy="1143000"/>
          </a:xfrm>
        </p:spPr>
        <p:txBody>
          <a:bodyPr/>
          <a:lstStyle/>
          <a:p>
            <a:pPr algn="l" eaLnBrk="1" hangingPunct="1"/>
            <a:r>
              <a:rPr lang="uk-UA" sz="2400" b="1" dirty="0">
                <a:solidFill>
                  <a:schemeClr val="bg1"/>
                </a:solidFill>
                <a:latin typeface="Arial" charset="0"/>
              </a:rPr>
              <a:t>Вступ</a:t>
            </a:r>
          </a:p>
        </p:txBody>
      </p:sp>
      <p:sp>
        <p:nvSpPr>
          <p:cNvPr id="18434" name="Прямоугольник 2"/>
          <p:cNvSpPr>
            <a:spLocks noChangeArrowheads="1"/>
          </p:cNvSpPr>
          <p:nvPr/>
        </p:nvSpPr>
        <p:spPr bwMode="auto">
          <a:xfrm>
            <a:off x="467544" y="1052736"/>
            <a:ext cx="8136904" cy="501675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sz="1600" dirty="0"/>
              <a:t>   Питання розрахунку собівартості найактуальніше у роки криз. Для забезпечення рентабельності виробництва провідні компанії намагаються знайти вузькі місця та знижують витрати на виробництво, намагаються підвищити керованість бізнесу та економити ресурси.</a:t>
            </a:r>
          </a:p>
          <a:p>
            <a:endParaRPr lang="uk-UA" sz="1600" dirty="0"/>
          </a:p>
          <a:p>
            <a:pPr algn="just"/>
            <a:r>
              <a:rPr lang="uk-UA" sz="1600" dirty="0"/>
              <a:t>   Для обчислення собівартості необхідно враховувати багато різних витрат, розподіляючи їх у правильних пропорціях на вироблену готову продукцію. Особливо важко все врахувати для великого виробництва з великим документообігом та обсягом обчислень. Це стосується у тому числі і підприємств сільського господарського сектора економіки.</a:t>
            </a:r>
          </a:p>
          <a:p>
            <a:pPr algn="just"/>
            <a:endParaRPr lang="uk-UA" sz="1600" dirty="0"/>
          </a:p>
          <a:p>
            <a:pPr algn="just"/>
            <a:r>
              <a:rPr lang="uk-UA" sz="1600" dirty="0"/>
              <a:t>   Необхідно правильно поставити завдання і зменшити по можливості обсяг даних, що зберігаються. Знизити деталізацію до прийнятного рівня обліку, максимально інтегрально, щоб на великій кількості об'єктів не було великих затримок при розрахунку собівартості.</a:t>
            </a:r>
          </a:p>
          <a:p>
            <a:pPr algn="just"/>
            <a:endParaRPr lang="uk-UA" sz="1600" dirty="0"/>
          </a:p>
          <a:p>
            <a:pPr algn="just"/>
            <a:r>
              <a:rPr lang="uk-UA" sz="1600" dirty="0"/>
              <a:t>   Для пошуку вузьких місць використовують факторний аналіз собівартості.</a:t>
            </a:r>
          </a:p>
          <a:p>
            <a:pPr algn="just"/>
            <a:endParaRPr lang="uk-UA" sz="1600" dirty="0"/>
          </a:p>
          <a:p>
            <a:pPr algn="just"/>
            <a:r>
              <a:rPr lang="uk-UA" sz="1600" dirty="0"/>
              <a:t>   По часовим критеріям можна назвати такі види собівартості: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1600" dirty="0"/>
              <a:t>Фактична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1600" dirty="0"/>
              <a:t>Оперативна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1600" dirty="0"/>
              <a:t>Прогнозована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1"/>
          <p:cNvSpPr>
            <a:spLocks noGrp="1" noChangeArrowheads="1"/>
          </p:cNvSpPr>
          <p:nvPr>
            <p:ph type="title"/>
          </p:nvPr>
        </p:nvSpPr>
        <p:spPr>
          <a:xfrm>
            <a:off x="250825" y="-285750"/>
            <a:ext cx="7978775" cy="1143000"/>
          </a:xfrm>
        </p:spPr>
        <p:txBody>
          <a:bodyPr/>
          <a:lstStyle/>
          <a:p>
            <a:pPr algn="l" eaLnBrk="1" hangingPunct="1"/>
            <a:r>
              <a:rPr lang="uk-UA" sz="2400" b="1" dirty="0">
                <a:solidFill>
                  <a:schemeClr val="bg1"/>
                </a:solidFill>
                <a:latin typeface="Arial" charset="0"/>
              </a:rPr>
              <a:t>Підсумки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67544" y="836712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9512" y="1021378"/>
            <a:ext cx="8620603" cy="26776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uk-UA" sz="2400" dirty="0">
                <a:latin typeface="+mn-lt"/>
              </a:rPr>
              <a:t>ВИРІШЕНИ ЗАВДАННЯ</a:t>
            </a:r>
          </a:p>
          <a:p>
            <a:pPr algn="just"/>
            <a:endParaRPr lang="uk-UA" sz="2400" dirty="0">
              <a:latin typeface="+mn-lt"/>
            </a:endParaRPr>
          </a:p>
          <a:p>
            <a:pPr marL="342900" indent="-342900" algn="just">
              <a:buFont typeface="Wingdings" pitchFamily="2" charset="2"/>
              <a:buChar char="ü"/>
            </a:pPr>
            <a:r>
              <a:rPr lang="uk-UA" sz="2400" dirty="0"/>
              <a:t>Отриманий механізм факторного аналізу собівартості у порівнянні, за показниками різних підрозділів та періодів часу</a:t>
            </a:r>
            <a:endParaRPr lang="uk-UA" sz="2400" dirty="0">
              <a:latin typeface="+mn-lt"/>
            </a:endParaRPr>
          </a:p>
          <a:p>
            <a:pPr marL="342900" indent="-342900" algn="just">
              <a:buFont typeface="Wingdings" pitchFamily="2" charset="2"/>
              <a:buChar char="ü"/>
            </a:pPr>
            <a:r>
              <a:rPr lang="uk-UA" sz="2400" dirty="0"/>
              <a:t>Здобута різниця складових с/в поголів'я різного віку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uk-UA" sz="2400" dirty="0"/>
              <a:t>Обчислена вартість активів на будь який проміжок часу</a:t>
            </a:r>
            <a:endParaRPr lang="uk-UA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31552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1"/>
          <p:cNvSpPr>
            <a:spLocks noGrp="1" noChangeArrowheads="1"/>
          </p:cNvSpPr>
          <p:nvPr>
            <p:ph type="title"/>
          </p:nvPr>
        </p:nvSpPr>
        <p:spPr>
          <a:xfrm>
            <a:off x="3750483" y="4986016"/>
            <a:ext cx="7978775" cy="1143000"/>
          </a:xfrm>
        </p:spPr>
        <p:txBody>
          <a:bodyPr/>
          <a:lstStyle/>
          <a:p>
            <a:pPr algn="l" eaLnBrk="1" hangingPunct="1"/>
            <a:r>
              <a:rPr lang="ru-RU" sz="2400" b="1" dirty="0">
                <a:solidFill>
                  <a:schemeClr val="bg1"/>
                </a:solidFill>
                <a:latin typeface="Arial" charset="0"/>
              </a:rPr>
              <a:t>Определение</a:t>
            </a:r>
          </a:p>
        </p:txBody>
      </p:sp>
      <p:grpSp>
        <p:nvGrpSpPr>
          <p:cNvPr id="4" name="Группа 3"/>
          <p:cNvGrpSpPr/>
          <p:nvPr/>
        </p:nvGrpSpPr>
        <p:grpSpPr>
          <a:xfrm>
            <a:off x="500948" y="758654"/>
            <a:ext cx="7238922" cy="1732466"/>
            <a:chOff x="500950" y="857250"/>
            <a:chExt cx="7238922" cy="1732466"/>
          </a:xfrm>
        </p:grpSpPr>
        <p:sp>
          <p:nvSpPr>
            <p:cNvPr id="2" name="Блок-схема: альтернативный процесс 1">
              <a:extLst>
                <a:ext uri="{FF2B5EF4-FFF2-40B4-BE49-F238E27FC236}">
                  <a16:creationId xmlns:a16="http://schemas.microsoft.com/office/drawing/2014/main" id="{3BB8AF7D-473D-48F8-BE7A-EAAE1970688D}"/>
                </a:ext>
              </a:extLst>
            </p:cNvPr>
            <p:cNvSpPr/>
            <p:nvPr/>
          </p:nvSpPr>
          <p:spPr>
            <a:xfrm>
              <a:off x="500950" y="857250"/>
              <a:ext cx="2736304" cy="1728192"/>
            </a:xfrm>
            <a:prstGeom prst="flowChartAlternate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/>
                <a:t>Фактична с/в</a:t>
              </a:r>
            </a:p>
          </p:txBody>
        </p:sp>
        <p:sp>
          <p:nvSpPr>
            <p:cNvPr id="3" name="Прямоугольник: скругленные углы 2">
              <a:extLst>
                <a:ext uri="{FF2B5EF4-FFF2-40B4-BE49-F238E27FC236}">
                  <a16:creationId xmlns:a16="http://schemas.microsoft.com/office/drawing/2014/main" id="{38DC5725-889F-4430-A84F-21A6A65A56BF}"/>
                </a:ext>
              </a:extLst>
            </p:cNvPr>
            <p:cNvSpPr/>
            <p:nvPr/>
          </p:nvSpPr>
          <p:spPr>
            <a:xfrm>
              <a:off x="3419872" y="858916"/>
              <a:ext cx="4320000" cy="360000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/>
                <a:t>Списання кормів</a:t>
              </a:r>
            </a:p>
          </p:txBody>
        </p:sp>
        <p:sp>
          <p:nvSpPr>
            <p:cNvPr id="7" name="Прямоугольник: скругленные углы 6">
              <a:extLst>
                <a:ext uri="{FF2B5EF4-FFF2-40B4-BE49-F238E27FC236}">
                  <a16:creationId xmlns:a16="http://schemas.microsoft.com/office/drawing/2014/main" id="{38F97130-7652-4CDF-AA3E-802CC4F532A5}"/>
                </a:ext>
              </a:extLst>
            </p:cNvPr>
            <p:cNvSpPr/>
            <p:nvPr/>
          </p:nvSpPr>
          <p:spPr>
            <a:xfrm>
              <a:off x="3419872" y="1307919"/>
              <a:ext cx="4320000" cy="360000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/>
                <a:t>Списання медикаментів</a:t>
              </a:r>
            </a:p>
          </p:txBody>
        </p:sp>
        <p:sp>
          <p:nvSpPr>
            <p:cNvPr id="8" name="Прямоугольник: скругленные углы 7">
              <a:extLst>
                <a:ext uri="{FF2B5EF4-FFF2-40B4-BE49-F238E27FC236}">
                  <a16:creationId xmlns:a16="http://schemas.microsoft.com/office/drawing/2014/main" id="{35B5AF5D-4137-4CCD-930C-BC639EA67A9C}"/>
                </a:ext>
              </a:extLst>
            </p:cNvPr>
            <p:cNvSpPr/>
            <p:nvPr/>
          </p:nvSpPr>
          <p:spPr>
            <a:xfrm>
              <a:off x="3419871" y="1748930"/>
              <a:ext cx="4320000" cy="360000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/>
                <a:t>Витрати на енергоносії</a:t>
              </a:r>
            </a:p>
          </p:txBody>
        </p:sp>
        <p:sp>
          <p:nvSpPr>
            <p:cNvPr id="9" name="Прямоугольник: скругленные углы 8">
              <a:extLst>
                <a:ext uri="{FF2B5EF4-FFF2-40B4-BE49-F238E27FC236}">
                  <a16:creationId xmlns:a16="http://schemas.microsoft.com/office/drawing/2014/main" id="{CC6DC3F3-7E9E-4078-B5C4-920ADB0ED18F}"/>
                </a:ext>
              </a:extLst>
            </p:cNvPr>
            <p:cNvSpPr/>
            <p:nvPr/>
          </p:nvSpPr>
          <p:spPr>
            <a:xfrm>
              <a:off x="3419872" y="2229716"/>
              <a:ext cx="4320000" cy="360000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/>
                <a:t>Зарплата</a:t>
              </a:r>
              <a:endParaRPr lang="x-none" dirty="0"/>
            </a:p>
          </p:txBody>
        </p:sp>
      </p:grpSp>
      <p:grpSp>
        <p:nvGrpSpPr>
          <p:cNvPr id="5" name="Группа 4"/>
          <p:cNvGrpSpPr/>
          <p:nvPr/>
        </p:nvGrpSpPr>
        <p:grpSpPr>
          <a:xfrm>
            <a:off x="500948" y="2666462"/>
            <a:ext cx="7238922" cy="1729511"/>
            <a:chOff x="500950" y="2785395"/>
            <a:chExt cx="7238922" cy="1729511"/>
          </a:xfrm>
        </p:grpSpPr>
        <p:sp>
          <p:nvSpPr>
            <p:cNvPr id="35" name="Блок-схема: альтернативный процесс 34">
              <a:extLst>
                <a:ext uri="{FF2B5EF4-FFF2-40B4-BE49-F238E27FC236}">
                  <a16:creationId xmlns:a16="http://schemas.microsoft.com/office/drawing/2014/main" id="{8CF66711-5A1C-4822-8383-258036F1E4A9}"/>
                </a:ext>
              </a:extLst>
            </p:cNvPr>
            <p:cNvSpPr/>
            <p:nvPr/>
          </p:nvSpPr>
          <p:spPr>
            <a:xfrm>
              <a:off x="500950" y="2785395"/>
              <a:ext cx="2736304" cy="1728192"/>
            </a:xfrm>
            <a:prstGeom prst="flowChartAlternate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/>
                <a:t>Оперативна с/в</a:t>
              </a:r>
              <a:endParaRPr lang="x-none" dirty="0"/>
            </a:p>
          </p:txBody>
        </p:sp>
        <p:sp>
          <p:nvSpPr>
            <p:cNvPr id="10" name="Прямоугольник: скругленные углы 9">
              <a:extLst>
                <a:ext uri="{FF2B5EF4-FFF2-40B4-BE49-F238E27FC236}">
                  <a16:creationId xmlns:a16="http://schemas.microsoft.com/office/drawing/2014/main" id="{4F9EDED2-80E7-4E1C-B485-5737FF145D45}"/>
                </a:ext>
              </a:extLst>
            </p:cNvPr>
            <p:cNvSpPr/>
            <p:nvPr/>
          </p:nvSpPr>
          <p:spPr>
            <a:xfrm>
              <a:off x="3419872" y="2787087"/>
              <a:ext cx="4320000" cy="360000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/>
                <a:t>Списання кормів</a:t>
              </a:r>
            </a:p>
          </p:txBody>
        </p:sp>
        <p:sp>
          <p:nvSpPr>
            <p:cNvPr id="11" name="Прямоугольник: скругленные углы 10">
              <a:extLst>
                <a:ext uri="{FF2B5EF4-FFF2-40B4-BE49-F238E27FC236}">
                  <a16:creationId xmlns:a16="http://schemas.microsoft.com/office/drawing/2014/main" id="{EBD453EE-EE89-4D71-9514-3DEC358A0BC1}"/>
                </a:ext>
              </a:extLst>
            </p:cNvPr>
            <p:cNvSpPr/>
            <p:nvPr/>
          </p:nvSpPr>
          <p:spPr>
            <a:xfrm>
              <a:off x="3419872" y="3246368"/>
              <a:ext cx="4320000" cy="360000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/>
                <a:t>Списання медикаментів</a:t>
              </a:r>
            </a:p>
          </p:txBody>
        </p:sp>
        <p:sp>
          <p:nvSpPr>
            <p:cNvPr id="12" name="Прямоугольник: скругленные углы 11">
              <a:extLst>
                <a:ext uri="{FF2B5EF4-FFF2-40B4-BE49-F238E27FC236}">
                  <a16:creationId xmlns:a16="http://schemas.microsoft.com/office/drawing/2014/main" id="{F3953BEE-F7E9-40B7-A8C5-9B48C910C275}"/>
                </a:ext>
              </a:extLst>
            </p:cNvPr>
            <p:cNvSpPr/>
            <p:nvPr/>
          </p:nvSpPr>
          <p:spPr>
            <a:xfrm>
              <a:off x="3419872" y="3695625"/>
              <a:ext cx="4320000" cy="36000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dirty="0"/>
                <a:t>Розрахункові витрати на енергоносії</a:t>
              </a:r>
            </a:p>
          </p:txBody>
        </p:sp>
        <p:sp>
          <p:nvSpPr>
            <p:cNvPr id="13" name="Прямоугольник: скругленные углы 12">
              <a:extLst>
                <a:ext uri="{FF2B5EF4-FFF2-40B4-BE49-F238E27FC236}">
                  <a16:creationId xmlns:a16="http://schemas.microsoft.com/office/drawing/2014/main" id="{09FF2083-D7FF-4E82-961A-F963112D3412}"/>
                </a:ext>
              </a:extLst>
            </p:cNvPr>
            <p:cNvSpPr/>
            <p:nvPr/>
          </p:nvSpPr>
          <p:spPr>
            <a:xfrm>
              <a:off x="3419872" y="4154906"/>
              <a:ext cx="4320000" cy="36000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dirty="0"/>
                <a:t>Розрахункові витрати по зарплаті</a:t>
              </a:r>
            </a:p>
          </p:txBody>
        </p:sp>
      </p:grpSp>
      <p:grpSp>
        <p:nvGrpSpPr>
          <p:cNvPr id="6" name="Группа 5"/>
          <p:cNvGrpSpPr/>
          <p:nvPr/>
        </p:nvGrpSpPr>
        <p:grpSpPr>
          <a:xfrm>
            <a:off x="500948" y="4571688"/>
            <a:ext cx="7238922" cy="1729968"/>
            <a:chOff x="500950" y="4693323"/>
            <a:chExt cx="7238922" cy="1729968"/>
          </a:xfrm>
        </p:grpSpPr>
        <p:sp>
          <p:nvSpPr>
            <p:cNvPr id="17" name="Прямоугольник: скругленные углы 16">
              <a:extLst>
                <a:ext uri="{FF2B5EF4-FFF2-40B4-BE49-F238E27FC236}">
                  <a16:creationId xmlns:a16="http://schemas.microsoft.com/office/drawing/2014/main" id="{F5DCCC5A-0B45-4756-8B7B-B78E3227400C}"/>
                </a:ext>
              </a:extLst>
            </p:cNvPr>
            <p:cNvSpPr/>
            <p:nvPr/>
          </p:nvSpPr>
          <p:spPr>
            <a:xfrm>
              <a:off x="3419872" y="6063291"/>
              <a:ext cx="4320000" cy="36000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dirty="0"/>
                <a:t>Розрахункові витрати по зарплаті</a:t>
              </a:r>
            </a:p>
          </p:txBody>
        </p:sp>
        <p:sp>
          <p:nvSpPr>
            <p:cNvPr id="36" name="Блок-схема: альтернативный процесс 35">
              <a:extLst>
                <a:ext uri="{FF2B5EF4-FFF2-40B4-BE49-F238E27FC236}">
                  <a16:creationId xmlns:a16="http://schemas.microsoft.com/office/drawing/2014/main" id="{915624E7-725E-44D5-8DED-835F7D80366C}"/>
                </a:ext>
              </a:extLst>
            </p:cNvPr>
            <p:cNvSpPr/>
            <p:nvPr/>
          </p:nvSpPr>
          <p:spPr>
            <a:xfrm>
              <a:off x="500950" y="4693420"/>
              <a:ext cx="2736304" cy="1728192"/>
            </a:xfrm>
            <a:prstGeom prst="flowChartAlternate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/>
                <a:t>Прогнозована с/в</a:t>
              </a:r>
            </a:p>
          </p:txBody>
        </p:sp>
        <p:sp>
          <p:nvSpPr>
            <p:cNvPr id="14" name="Прямоугольник: скругленные углы 13">
              <a:extLst>
                <a:ext uri="{FF2B5EF4-FFF2-40B4-BE49-F238E27FC236}">
                  <a16:creationId xmlns:a16="http://schemas.microsoft.com/office/drawing/2014/main" id="{1D6C9F1F-C09A-4BB0-B725-952F9BFD8058}"/>
                </a:ext>
              </a:extLst>
            </p:cNvPr>
            <p:cNvSpPr/>
            <p:nvPr/>
          </p:nvSpPr>
          <p:spPr>
            <a:xfrm>
              <a:off x="3419871" y="4693323"/>
              <a:ext cx="4320000" cy="36000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dirty="0"/>
                <a:t>Криві годування</a:t>
              </a:r>
            </a:p>
          </p:txBody>
        </p:sp>
        <p:sp>
          <p:nvSpPr>
            <p:cNvPr id="15" name="Прямоугольник: скругленные углы 14">
              <a:extLst>
                <a:ext uri="{FF2B5EF4-FFF2-40B4-BE49-F238E27FC236}">
                  <a16:creationId xmlns:a16="http://schemas.microsoft.com/office/drawing/2014/main" id="{00AF0CD9-8BB3-4CE9-BE17-8FC6B26FE69F}"/>
                </a:ext>
              </a:extLst>
            </p:cNvPr>
            <p:cNvSpPr/>
            <p:nvPr/>
          </p:nvSpPr>
          <p:spPr>
            <a:xfrm>
              <a:off x="3419871" y="5150120"/>
              <a:ext cx="4320000" cy="36000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dirty="0"/>
                <a:t>Довідник вакцинацій</a:t>
              </a:r>
            </a:p>
          </p:txBody>
        </p:sp>
        <p:sp>
          <p:nvSpPr>
            <p:cNvPr id="16" name="Прямоугольник: скругленные углы 15">
              <a:extLst>
                <a:ext uri="{FF2B5EF4-FFF2-40B4-BE49-F238E27FC236}">
                  <a16:creationId xmlns:a16="http://schemas.microsoft.com/office/drawing/2014/main" id="{7E7242CF-8E59-445D-B719-DCBDE68BC320}"/>
                </a:ext>
              </a:extLst>
            </p:cNvPr>
            <p:cNvSpPr/>
            <p:nvPr/>
          </p:nvSpPr>
          <p:spPr>
            <a:xfrm>
              <a:off x="3419871" y="5599607"/>
              <a:ext cx="4320000" cy="36000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dirty="0"/>
                <a:t>Розрахункові витрати на енергоносії</a:t>
              </a:r>
            </a:p>
          </p:txBody>
        </p:sp>
      </p:grpSp>
      <p:sp>
        <p:nvSpPr>
          <p:cNvPr id="21" name="Rectangle 21"/>
          <p:cNvSpPr txBox="1">
            <a:spLocks noChangeArrowheads="1"/>
          </p:cNvSpPr>
          <p:nvPr/>
        </p:nvSpPr>
        <p:spPr bwMode="auto">
          <a:xfrm>
            <a:off x="250825" y="-285750"/>
            <a:ext cx="79787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uk-UA" sz="2400" b="1" dirty="0">
                <a:solidFill>
                  <a:schemeClr val="bg1"/>
                </a:solidFill>
                <a:latin typeface="Arial" charset="0"/>
              </a:rPr>
              <a:t>Визначення</a:t>
            </a:r>
          </a:p>
        </p:txBody>
      </p:sp>
    </p:spTree>
    <p:extLst>
      <p:ext uri="{BB962C8B-B14F-4D97-AF65-F5344CB8AC3E}">
        <p14:creationId xmlns:p14="http://schemas.microsoft.com/office/powerpoint/2010/main" val="1811793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1"/>
          <p:cNvSpPr>
            <a:spLocks noGrp="1" noChangeArrowheads="1"/>
          </p:cNvSpPr>
          <p:nvPr>
            <p:ph type="title"/>
          </p:nvPr>
        </p:nvSpPr>
        <p:spPr>
          <a:xfrm>
            <a:off x="250825" y="-285750"/>
            <a:ext cx="7978775" cy="1143000"/>
          </a:xfrm>
        </p:spPr>
        <p:txBody>
          <a:bodyPr/>
          <a:lstStyle/>
          <a:p>
            <a:pPr algn="l" eaLnBrk="1" hangingPunct="1"/>
            <a:r>
              <a:rPr lang="uk-UA" sz="2400" b="1" dirty="0">
                <a:solidFill>
                  <a:schemeClr val="bg1"/>
                </a:solidFill>
                <a:latin typeface="Arial" charset="0"/>
              </a:rPr>
              <a:t>Загальна інформація</a:t>
            </a:r>
          </a:p>
        </p:txBody>
      </p:sp>
      <p:sp>
        <p:nvSpPr>
          <p:cNvPr id="18434" name="Прямоугольник 2"/>
          <p:cNvSpPr>
            <a:spLocks noChangeArrowheads="1"/>
          </p:cNvSpPr>
          <p:nvPr/>
        </p:nvSpPr>
        <p:spPr bwMode="auto">
          <a:xfrm>
            <a:off x="467544" y="1052736"/>
            <a:ext cx="8136904" cy="304698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1600" dirty="0"/>
              <a:t>ІСТОРІЯ</a:t>
            </a:r>
          </a:p>
          <a:p>
            <a:endParaRPr lang="uk-UA" sz="1600" dirty="0"/>
          </a:p>
          <a:p>
            <a:pPr algn="just"/>
            <a:r>
              <a:rPr lang="uk-UA" sz="1600" dirty="0"/>
              <a:t>   Перші спроби розрахувати собівартість ГП розпочалися у 2013 році. Початкове завдання полягало у деталізованому обліку витрат у життєдіяльності поголів'я. Була спроба врахувати майже всі її аспекти. Як результат – система вийшла надмірно перевантаженою інформацією. Згодом для її підтримки довелося піти на певні спрощення, відмовитись у деяких виробничих процесах від замкненості. Як приклад, довелося повністю згорнути витрати на певний вид поголів’я.</a:t>
            </a:r>
          </a:p>
          <a:p>
            <a:pPr algn="just"/>
            <a:endParaRPr lang="uk-UA" sz="1600" dirty="0"/>
          </a:p>
          <a:p>
            <a:pPr algn="just"/>
            <a:r>
              <a:rPr lang="uk-UA" sz="1600" dirty="0"/>
              <a:t>   У 2018 році була зроблена ще одна спроба – вирішили зменшити обсяг даних за витратами, не зменшуючи їх деталізації, укрупнивши їх у групи та додавши облік незавершеного виробництва.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Рукописный ввод 1">
                <a:extLst>
                  <a:ext uri="{FF2B5EF4-FFF2-40B4-BE49-F238E27FC236}">
                    <a16:creationId xmlns:a16="http://schemas.microsoft.com/office/drawing/2014/main" id="{65FBFECB-26B9-487F-ACEB-BD01C5C3DE06}"/>
                  </a:ext>
                </a:extLst>
              </p14:cNvPr>
              <p14:cNvContentPartPr/>
              <p14:nvPr/>
            </p14:nvContentPartPr>
            <p14:xfrm>
              <a:off x="3422299" y="4865208"/>
              <a:ext cx="360" cy="360"/>
            </p14:xfrm>
          </p:contentPart>
        </mc:Choice>
        <mc:Fallback xmlns="">
          <p:pic>
            <p:nvPicPr>
              <p:cNvPr id="2" name="Рукописный ввод 1">
                <a:extLst>
                  <a:ext uri="{FF2B5EF4-FFF2-40B4-BE49-F238E27FC236}">
                    <a16:creationId xmlns:a16="http://schemas.microsoft.com/office/drawing/2014/main" id="{65FBFECB-26B9-487F-ACEB-BD01C5C3DE06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359299" y="4802208"/>
                <a:ext cx="126000" cy="12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68953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1"/>
          <p:cNvSpPr>
            <a:spLocks noGrp="1" noChangeArrowheads="1"/>
          </p:cNvSpPr>
          <p:nvPr>
            <p:ph type="title"/>
          </p:nvPr>
        </p:nvSpPr>
        <p:spPr>
          <a:xfrm>
            <a:off x="250825" y="-285750"/>
            <a:ext cx="7978775" cy="1143000"/>
          </a:xfrm>
        </p:spPr>
        <p:txBody>
          <a:bodyPr/>
          <a:lstStyle/>
          <a:p>
            <a:pPr algn="l" eaLnBrk="1" hangingPunct="1"/>
            <a:r>
              <a:rPr lang="uk-UA" sz="2400" b="1" dirty="0">
                <a:solidFill>
                  <a:schemeClr val="bg1"/>
                </a:solidFill>
                <a:latin typeface="Arial" charset="0"/>
              </a:rPr>
              <a:t>Загальна інформація</a:t>
            </a:r>
          </a:p>
        </p:txBody>
      </p:sp>
      <p:sp>
        <p:nvSpPr>
          <p:cNvPr id="18434" name="Прямоугольник 2"/>
          <p:cNvSpPr>
            <a:spLocks noChangeArrowheads="1"/>
          </p:cNvSpPr>
          <p:nvPr/>
        </p:nvSpPr>
        <p:spPr bwMode="auto">
          <a:xfrm>
            <a:off x="467544" y="1052736"/>
            <a:ext cx="8136904" cy="403187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1600" b="1" dirty="0"/>
              <a:t>ЦІЛЬ</a:t>
            </a:r>
          </a:p>
          <a:p>
            <a:endParaRPr lang="uk-UA" sz="1600" b="1" dirty="0"/>
          </a:p>
          <a:p>
            <a:pPr algn="just"/>
            <a:r>
              <a:rPr lang="uk-UA" sz="1600" dirty="0"/>
              <a:t>   Розробка інструментарію аналізу собівартості готової продукції для економічного відділу підприємства за вказаний період часу на прикладі тваринництва, з можливістю прогнозування майбутніх витрат на найближчий час. Отримання інформації про витрати у розрізі наступних </a:t>
            </a:r>
            <a:r>
              <a:rPr lang="uk-UA" sz="1600" b="1" u="sng" dirty="0"/>
              <a:t>аналітик</a:t>
            </a:r>
            <a:r>
              <a:rPr lang="uk-UA" sz="1600" dirty="0"/>
              <a:t>:</a:t>
            </a:r>
          </a:p>
          <a:p>
            <a:pPr algn="just"/>
            <a:endParaRPr lang="uk-UA" sz="16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uk-UA" sz="1600" dirty="0"/>
              <a:t>Поголів'я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uk-UA" sz="1600" dirty="0"/>
              <a:t>Виробничий підрозділ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uk-UA" sz="1600" dirty="0"/>
              <a:t>Група статей витрат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uk-UA" sz="1600" dirty="0"/>
              <a:t>Номенклатурна група змінних чи постійних витрат</a:t>
            </a:r>
          </a:p>
          <a:p>
            <a:endParaRPr lang="uk-UA" sz="1600" dirty="0"/>
          </a:p>
          <a:p>
            <a:pPr algn="just"/>
            <a:r>
              <a:rPr lang="uk-UA" sz="1600" dirty="0"/>
              <a:t>   Цей інструментарій дозволить отримати укрупнену структуру витрат за випущену готову продукцію за звітний період, включаючи фактичну, оперативну і прогнозовану складові витрат, прийняття оптимального управлінського рішення. Також з'явиться можливість проведення факторного аналізу собівартості готової продукції.</a:t>
            </a:r>
          </a:p>
        </p:txBody>
      </p:sp>
    </p:spTree>
    <p:extLst>
      <p:ext uri="{BB962C8B-B14F-4D97-AF65-F5344CB8AC3E}">
        <p14:creationId xmlns:p14="http://schemas.microsoft.com/office/powerpoint/2010/main" val="2969346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1"/>
          <p:cNvSpPr>
            <a:spLocks noGrp="1" noChangeArrowheads="1"/>
          </p:cNvSpPr>
          <p:nvPr>
            <p:ph type="title"/>
          </p:nvPr>
        </p:nvSpPr>
        <p:spPr>
          <a:xfrm>
            <a:off x="250825" y="-285750"/>
            <a:ext cx="7978775" cy="1143000"/>
          </a:xfrm>
        </p:spPr>
        <p:txBody>
          <a:bodyPr/>
          <a:lstStyle/>
          <a:p>
            <a:pPr algn="l" eaLnBrk="1" hangingPunct="1"/>
            <a:r>
              <a:rPr lang="ru-RU" sz="2400" b="1" dirty="0" err="1">
                <a:solidFill>
                  <a:schemeClr val="bg1"/>
                </a:solidFill>
                <a:latin typeface="Arial" charset="0"/>
              </a:rPr>
              <a:t>Визначення</a:t>
            </a:r>
            <a:endParaRPr lang="ru-RU" sz="2400" b="1" dirty="0">
              <a:solidFill>
                <a:schemeClr val="bg1"/>
              </a:solidFill>
              <a:latin typeface="Arial" charset="0"/>
            </a:endParaRPr>
          </a:p>
        </p:txBody>
      </p:sp>
      <p:grpSp>
        <p:nvGrpSpPr>
          <p:cNvPr id="48" name="Группа 47"/>
          <p:cNvGrpSpPr/>
          <p:nvPr/>
        </p:nvGrpSpPr>
        <p:grpSpPr>
          <a:xfrm>
            <a:off x="176364" y="703246"/>
            <a:ext cx="4148212" cy="3888432"/>
            <a:chOff x="395536" y="857250"/>
            <a:chExt cx="4148212" cy="3888432"/>
          </a:xfrm>
        </p:grpSpPr>
        <p:grpSp>
          <p:nvGrpSpPr>
            <p:cNvPr id="27" name="Группа 26"/>
            <p:cNvGrpSpPr/>
            <p:nvPr/>
          </p:nvGrpSpPr>
          <p:grpSpPr>
            <a:xfrm>
              <a:off x="395536" y="857250"/>
              <a:ext cx="4148212" cy="3888432"/>
              <a:chOff x="755576" y="1017333"/>
              <a:chExt cx="4148212" cy="3888432"/>
            </a:xfrm>
          </p:grpSpPr>
          <p:grpSp>
            <p:nvGrpSpPr>
              <p:cNvPr id="12" name="Группа 11"/>
              <p:cNvGrpSpPr/>
              <p:nvPr/>
            </p:nvGrpSpPr>
            <p:grpSpPr>
              <a:xfrm>
                <a:off x="755576" y="1017333"/>
                <a:ext cx="4148212" cy="3888432"/>
                <a:chOff x="2368004" y="1350890"/>
                <a:chExt cx="4148212" cy="3888432"/>
              </a:xfrm>
            </p:grpSpPr>
            <p:grpSp>
              <p:nvGrpSpPr>
                <p:cNvPr id="9" name="Группа 8">
                  <a:extLst>
                    <a:ext uri="{FF2B5EF4-FFF2-40B4-BE49-F238E27FC236}">
                      <a16:creationId xmlns:a16="http://schemas.microsoft.com/office/drawing/2014/main" id="{481F93E6-D5CF-46D0-9F97-D6FEFE1B82D7}"/>
                    </a:ext>
                  </a:extLst>
                </p:cNvPr>
                <p:cNvGrpSpPr/>
                <p:nvPr/>
              </p:nvGrpSpPr>
              <p:grpSpPr>
                <a:xfrm>
                  <a:off x="2368004" y="1350890"/>
                  <a:ext cx="4148212" cy="3888432"/>
                  <a:chOff x="1121558" y="1268760"/>
                  <a:chExt cx="3744416" cy="3888432"/>
                </a:xfrm>
              </p:grpSpPr>
              <p:sp>
                <p:nvSpPr>
                  <p:cNvPr id="2" name="Прямоугольник 1">
                    <a:extLst>
                      <a:ext uri="{FF2B5EF4-FFF2-40B4-BE49-F238E27FC236}">
                        <a16:creationId xmlns:a16="http://schemas.microsoft.com/office/drawing/2014/main" id="{ACAAF749-11E8-4517-AB77-B0732201D0A1}"/>
                      </a:ext>
                    </a:extLst>
                  </p:cNvPr>
                  <p:cNvSpPr/>
                  <p:nvPr/>
                </p:nvSpPr>
                <p:spPr>
                  <a:xfrm>
                    <a:off x="1121558" y="1268760"/>
                    <a:ext cx="3744416" cy="3888432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x-none"/>
                  </a:p>
                </p:txBody>
              </p:sp>
              <p:sp>
                <p:nvSpPr>
                  <p:cNvPr id="4" name="Прямоугольник 3">
                    <a:extLst>
                      <a:ext uri="{FF2B5EF4-FFF2-40B4-BE49-F238E27FC236}">
                        <a16:creationId xmlns:a16="http://schemas.microsoft.com/office/drawing/2014/main" id="{DB902940-EFD9-4BDE-8EBB-B10638F20C3C}"/>
                      </a:ext>
                    </a:extLst>
                  </p:cNvPr>
                  <p:cNvSpPr/>
                  <p:nvPr/>
                </p:nvSpPr>
                <p:spPr>
                  <a:xfrm>
                    <a:off x="1481599" y="1484784"/>
                    <a:ext cx="2435373" cy="884634"/>
                  </a:xfrm>
                  <a:prstGeom prst="rect">
                    <a:avLst/>
                  </a:prstGeom>
                </p:spPr>
                <p:style>
                  <a:lnRef idx="2">
                    <a:schemeClr val="accent3">
                      <a:shade val="50000"/>
                    </a:schemeClr>
                  </a:lnRef>
                  <a:fillRef idx="1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lt1"/>
                  </a:fontRef>
                </p:style>
                <p:txBody>
                  <a:bodyPr rtlCol="0" anchor="t"/>
                  <a:lstStyle/>
                  <a:p>
                    <a:pPr algn="ctr"/>
                    <a:r>
                      <a:rPr lang="ru-RU" dirty="0"/>
                      <a:t>Корма</a:t>
                    </a:r>
                    <a:endParaRPr lang="x-none" dirty="0"/>
                  </a:p>
                </p:txBody>
              </p:sp>
              <p:sp>
                <p:nvSpPr>
                  <p:cNvPr id="5" name="Прямоугольник 4">
                    <a:extLst>
                      <a:ext uri="{FF2B5EF4-FFF2-40B4-BE49-F238E27FC236}">
                        <a16:creationId xmlns:a16="http://schemas.microsoft.com/office/drawing/2014/main" id="{6F744311-5894-4803-BF7E-D8F81C0FDEC5}"/>
                      </a:ext>
                    </a:extLst>
                  </p:cNvPr>
                  <p:cNvSpPr/>
                  <p:nvPr/>
                </p:nvSpPr>
                <p:spPr>
                  <a:xfrm>
                    <a:off x="1481599" y="2585442"/>
                    <a:ext cx="2435373" cy="998480"/>
                  </a:xfrm>
                  <a:prstGeom prst="rect">
                    <a:avLst/>
                  </a:prstGeom>
                </p:spPr>
                <p:style>
                  <a:lnRef idx="2">
                    <a:schemeClr val="accent6">
                      <a:shade val="50000"/>
                    </a:schemeClr>
                  </a:lnRef>
                  <a:fillRef idx="1">
                    <a:schemeClr val="accent6"/>
                  </a:fillRef>
                  <a:effectRef idx="0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rtlCol="0" anchor="t"/>
                  <a:lstStyle/>
                  <a:p>
                    <a:pPr algn="ctr"/>
                    <a:r>
                      <a:rPr lang="ru-RU" dirty="0"/>
                      <a:t>Медикаменты</a:t>
                    </a:r>
                    <a:endParaRPr lang="x-none" dirty="0"/>
                  </a:p>
                </p:txBody>
              </p:sp>
            </p:grpSp>
            <p:sp>
              <p:nvSpPr>
                <p:cNvPr id="20" name="Прямоугольник 19">
                  <a:extLst>
                    <a:ext uri="{FF2B5EF4-FFF2-40B4-BE49-F238E27FC236}">
                      <a16:creationId xmlns:a16="http://schemas.microsoft.com/office/drawing/2014/main" id="{E0EA436C-AEF4-4144-A121-7C9D8C17950A}"/>
                    </a:ext>
                  </a:extLst>
                </p:cNvPr>
                <p:cNvSpPr/>
                <p:nvPr/>
              </p:nvSpPr>
              <p:spPr>
                <a:xfrm>
                  <a:off x="2745794" y="3894975"/>
                  <a:ext cx="2719079" cy="914400"/>
                </a:xfrm>
                <a:prstGeom prst="rect">
                  <a:avLst/>
                </a:prstGeom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t"/>
                <a:lstStyle/>
                <a:p>
                  <a:pPr algn="ctr"/>
                  <a:r>
                    <a:rPr lang="ru-RU" dirty="0" err="1"/>
                    <a:t>Енергоносії</a:t>
                  </a:r>
                  <a:endParaRPr lang="x-none" dirty="0"/>
                </a:p>
              </p:txBody>
            </p:sp>
          </p:grpSp>
          <p:grpSp>
            <p:nvGrpSpPr>
              <p:cNvPr id="25" name="Группа 24"/>
              <p:cNvGrpSpPr/>
              <p:nvPr/>
            </p:nvGrpSpPr>
            <p:grpSpPr>
              <a:xfrm>
                <a:off x="1207341" y="1564016"/>
                <a:ext cx="2414705" cy="2818778"/>
                <a:chOff x="2819769" y="1897573"/>
                <a:chExt cx="2414705" cy="2818778"/>
              </a:xfrm>
            </p:grpSpPr>
            <p:grpSp>
              <p:nvGrpSpPr>
                <p:cNvPr id="7" name="Группа 6"/>
                <p:cNvGrpSpPr/>
                <p:nvPr/>
              </p:nvGrpSpPr>
              <p:grpSpPr>
                <a:xfrm>
                  <a:off x="2828934" y="3014718"/>
                  <a:ext cx="2405540" cy="561751"/>
                  <a:chOff x="2828934" y="3014718"/>
                  <a:chExt cx="2405540" cy="561751"/>
                </a:xfrm>
              </p:grpSpPr>
              <p:sp>
                <p:nvSpPr>
                  <p:cNvPr id="23" name="Прямоугольник: скругленные углы 22">
                    <a:extLst>
                      <a:ext uri="{FF2B5EF4-FFF2-40B4-BE49-F238E27FC236}">
                        <a16:creationId xmlns:a16="http://schemas.microsoft.com/office/drawing/2014/main" id="{BADCAAA3-F18B-4864-A3B8-1CF6CD3D1D2C}"/>
                      </a:ext>
                    </a:extLst>
                  </p:cNvPr>
                  <p:cNvSpPr/>
                  <p:nvPr/>
                </p:nvSpPr>
                <p:spPr>
                  <a:xfrm>
                    <a:off x="2828934" y="3014718"/>
                    <a:ext cx="1388069" cy="332828"/>
                  </a:xfrm>
                  <a:prstGeom prst="roundRect">
                    <a:avLst/>
                  </a:prstGeom>
                </p:spPr>
                <p:style>
                  <a:lnRef idx="1">
                    <a:schemeClr val="accent5"/>
                  </a:lnRef>
                  <a:fillRef idx="2">
                    <a:schemeClr val="accent5"/>
                  </a:fillRef>
                  <a:effectRef idx="1">
                    <a:schemeClr val="accent5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uk-UA" sz="1600" dirty="0"/>
                      <a:t>Антибіотики</a:t>
                    </a:r>
                  </a:p>
                </p:txBody>
              </p:sp>
              <p:sp>
                <p:nvSpPr>
                  <p:cNvPr id="24" name="Прямоугольник: скругленные углы 23">
                    <a:extLst>
                      <a:ext uri="{FF2B5EF4-FFF2-40B4-BE49-F238E27FC236}">
                        <a16:creationId xmlns:a16="http://schemas.microsoft.com/office/drawing/2014/main" id="{B20EA7C0-1199-49D5-9787-B41DBB2BDE4A}"/>
                      </a:ext>
                    </a:extLst>
                  </p:cNvPr>
                  <p:cNvSpPr/>
                  <p:nvPr/>
                </p:nvSpPr>
                <p:spPr>
                  <a:xfrm>
                    <a:off x="3997268" y="3243641"/>
                    <a:ext cx="1237206" cy="332828"/>
                  </a:xfrm>
                  <a:prstGeom prst="roundRect">
                    <a:avLst/>
                  </a:prstGeom>
                </p:spPr>
                <p:style>
                  <a:lnRef idx="1">
                    <a:schemeClr val="accent5"/>
                  </a:lnRef>
                  <a:fillRef idx="2">
                    <a:schemeClr val="accent5"/>
                  </a:fillRef>
                  <a:effectRef idx="1">
                    <a:schemeClr val="accent5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1600" dirty="0"/>
                      <a:t>Витамины</a:t>
                    </a:r>
                    <a:endParaRPr lang="x-none" sz="1600" dirty="0"/>
                  </a:p>
                </p:txBody>
              </p:sp>
            </p:grpSp>
            <p:grpSp>
              <p:nvGrpSpPr>
                <p:cNvPr id="6" name="Группа 5"/>
                <p:cNvGrpSpPr/>
                <p:nvPr/>
              </p:nvGrpSpPr>
              <p:grpSpPr>
                <a:xfrm>
                  <a:off x="2834139" y="1897573"/>
                  <a:ext cx="2039675" cy="490731"/>
                  <a:chOff x="2834139" y="1897573"/>
                  <a:chExt cx="2039675" cy="490731"/>
                </a:xfrm>
              </p:grpSpPr>
              <p:sp>
                <p:nvSpPr>
                  <p:cNvPr id="15" name="Прямоугольник: скругленные углы 22">
                    <a:extLst>
                      <a:ext uri="{FF2B5EF4-FFF2-40B4-BE49-F238E27FC236}">
                        <a16:creationId xmlns:a16="http://schemas.microsoft.com/office/drawing/2014/main" id="{BADCAAA3-F18B-4864-A3B8-1CF6CD3D1D2C}"/>
                      </a:ext>
                    </a:extLst>
                  </p:cNvPr>
                  <p:cNvSpPr/>
                  <p:nvPr/>
                </p:nvSpPr>
                <p:spPr>
                  <a:xfrm>
                    <a:off x="2834139" y="1897573"/>
                    <a:ext cx="1119757" cy="332828"/>
                  </a:xfrm>
                  <a:prstGeom prst="roundRect">
                    <a:avLst/>
                  </a:prstGeom>
                </p:spPr>
                <p:style>
                  <a:lnRef idx="1">
                    <a:schemeClr val="accent5"/>
                  </a:lnRef>
                  <a:fillRef idx="2">
                    <a:schemeClr val="accent5"/>
                  </a:fillRef>
                  <a:effectRef idx="1">
                    <a:schemeClr val="accent5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dirty="0"/>
                      <a:t>Корм 1</a:t>
                    </a:r>
                  </a:p>
                </p:txBody>
              </p:sp>
              <p:sp>
                <p:nvSpPr>
                  <p:cNvPr id="17" name="Прямоугольник: скругленные углы 22">
                    <a:extLst>
                      <a:ext uri="{FF2B5EF4-FFF2-40B4-BE49-F238E27FC236}">
                        <a16:creationId xmlns:a16="http://schemas.microsoft.com/office/drawing/2014/main" id="{BADCAAA3-F18B-4864-A3B8-1CF6CD3D1D2C}"/>
                      </a:ext>
                    </a:extLst>
                  </p:cNvPr>
                  <p:cNvSpPr/>
                  <p:nvPr/>
                </p:nvSpPr>
                <p:spPr>
                  <a:xfrm>
                    <a:off x="3754057" y="2055476"/>
                    <a:ext cx="1119757" cy="332828"/>
                  </a:xfrm>
                  <a:prstGeom prst="roundRect">
                    <a:avLst/>
                  </a:prstGeom>
                </p:spPr>
                <p:style>
                  <a:lnRef idx="1">
                    <a:schemeClr val="accent5"/>
                  </a:lnRef>
                  <a:fillRef idx="2">
                    <a:schemeClr val="accent5"/>
                  </a:fillRef>
                  <a:effectRef idx="1">
                    <a:schemeClr val="accent5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dirty="0"/>
                      <a:t>Корм 2</a:t>
                    </a:r>
                  </a:p>
                </p:txBody>
              </p:sp>
            </p:grpSp>
            <p:grpSp>
              <p:nvGrpSpPr>
                <p:cNvPr id="8" name="Группа 7"/>
                <p:cNvGrpSpPr/>
                <p:nvPr/>
              </p:nvGrpSpPr>
              <p:grpSpPr>
                <a:xfrm>
                  <a:off x="2819769" y="4217109"/>
                  <a:ext cx="2410426" cy="499242"/>
                  <a:chOff x="2819769" y="4217109"/>
                  <a:chExt cx="2410426" cy="499242"/>
                </a:xfrm>
              </p:grpSpPr>
              <p:sp>
                <p:nvSpPr>
                  <p:cNvPr id="19" name="Прямоугольник: скругленные углы 18">
                    <a:extLst>
                      <a:ext uri="{FF2B5EF4-FFF2-40B4-BE49-F238E27FC236}">
                        <a16:creationId xmlns:a16="http://schemas.microsoft.com/office/drawing/2014/main" id="{FE6CE6AC-23BB-4B75-BF5E-AD59898F78D6}"/>
                      </a:ext>
                    </a:extLst>
                  </p:cNvPr>
                  <p:cNvSpPr/>
                  <p:nvPr/>
                </p:nvSpPr>
                <p:spPr>
                  <a:xfrm>
                    <a:off x="2819769" y="4217109"/>
                    <a:ext cx="576064" cy="332828"/>
                  </a:xfrm>
                  <a:prstGeom prst="roundRect">
                    <a:avLst/>
                  </a:prstGeom>
                </p:spPr>
                <p:style>
                  <a:lnRef idx="1">
                    <a:schemeClr val="accent5"/>
                  </a:lnRef>
                  <a:fillRef idx="2">
                    <a:schemeClr val="accent5"/>
                  </a:fillRef>
                  <a:effectRef idx="1">
                    <a:schemeClr val="accent5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dirty="0"/>
                      <a:t>Газ</a:t>
                    </a:r>
                    <a:endParaRPr lang="x-none" dirty="0"/>
                  </a:p>
                </p:txBody>
              </p:sp>
              <p:sp>
                <p:nvSpPr>
                  <p:cNvPr id="22" name="Прямоугольник: скругленные углы 21">
                    <a:extLst>
                      <a:ext uri="{FF2B5EF4-FFF2-40B4-BE49-F238E27FC236}">
                        <a16:creationId xmlns:a16="http://schemas.microsoft.com/office/drawing/2014/main" id="{182672D9-5913-47E0-91F5-641439BF263A}"/>
                      </a:ext>
                    </a:extLst>
                  </p:cNvPr>
                  <p:cNvSpPr/>
                  <p:nvPr/>
                </p:nvSpPr>
                <p:spPr>
                  <a:xfrm>
                    <a:off x="3279122" y="4331644"/>
                    <a:ext cx="745934" cy="332828"/>
                  </a:xfrm>
                  <a:prstGeom prst="roundRect">
                    <a:avLst/>
                  </a:prstGeom>
                </p:spPr>
                <p:style>
                  <a:lnRef idx="1">
                    <a:schemeClr val="accent5"/>
                  </a:lnRef>
                  <a:fillRef idx="2">
                    <a:schemeClr val="accent5"/>
                  </a:fillRef>
                  <a:effectRef idx="1">
                    <a:schemeClr val="accent5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uk-UA" dirty="0" err="1"/>
                      <a:t>Вугіл</a:t>
                    </a:r>
                    <a:endParaRPr lang="uk-UA" dirty="0"/>
                  </a:p>
                </p:txBody>
              </p:sp>
              <p:sp>
                <p:nvSpPr>
                  <p:cNvPr id="18" name="Прямоугольник: скругленные углы 21">
                    <a:extLst>
                      <a:ext uri="{FF2B5EF4-FFF2-40B4-BE49-F238E27FC236}">
                        <a16:creationId xmlns:a16="http://schemas.microsoft.com/office/drawing/2014/main" id="{182672D9-5913-47E0-91F5-641439BF263A}"/>
                      </a:ext>
                    </a:extLst>
                  </p:cNvPr>
                  <p:cNvSpPr/>
                  <p:nvPr/>
                </p:nvSpPr>
                <p:spPr>
                  <a:xfrm>
                    <a:off x="3963172" y="4383523"/>
                    <a:ext cx="1267023" cy="332828"/>
                  </a:xfrm>
                  <a:prstGeom prst="roundRect">
                    <a:avLst/>
                  </a:prstGeom>
                </p:spPr>
                <p:style>
                  <a:lnRef idx="1">
                    <a:schemeClr val="accent5"/>
                  </a:lnRef>
                  <a:fillRef idx="2">
                    <a:schemeClr val="accent5"/>
                  </a:fillRef>
                  <a:effectRef idx="1">
                    <a:schemeClr val="accent5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uk-UA" dirty="0" err="1"/>
                      <a:t>Електрич</a:t>
                    </a:r>
                    <a:endParaRPr lang="uk-UA" dirty="0"/>
                  </a:p>
                </p:txBody>
              </p:sp>
            </p:grpSp>
          </p:grpSp>
        </p:grpSp>
        <p:pic>
          <p:nvPicPr>
            <p:cNvPr id="11" name="Рисунок 10" descr="Корова">
              <a:extLst>
                <a:ext uri="{FF2B5EF4-FFF2-40B4-BE49-F238E27FC236}">
                  <a16:creationId xmlns:a16="http://schemas.microsoft.com/office/drawing/2014/main" id="{E32F46C8-954E-4804-9F0C-426E01949BC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3605160" y="950379"/>
              <a:ext cx="914400" cy="914400"/>
            </a:xfrm>
            <a:prstGeom prst="rect">
              <a:avLst/>
            </a:prstGeom>
          </p:spPr>
        </p:pic>
      </p:grpSp>
      <p:grpSp>
        <p:nvGrpSpPr>
          <p:cNvPr id="18432" name="Группа 18431"/>
          <p:cNvGrpSpPr/>
          <p:nvPr/>
        </p:nvGrpSpPr>
        <p:grpSpPr>
          <a:xfrm>
            <a:off x="2100397" y="1569066"/>
            <a:ext cx="4148212" cy="3888432"/>
            <a:chOff x="1870781" y="1957908"/>
            <a:chExt cx="4148212" cy="3888432"/>
          </a:xfrm>
        </p:grpSpPr>
        <p:grpSp>
          <p:nvGrpSpPr>
            <p:cNvPr id="49" name="Группа 48"/>
            <p:cNvGrpSpPr/>
            <p:nvPr/>
          </p:nvGrpSpPr>
          <p:grpSpPr>
            <a:xfrm>
              <a:off x="1870781" y="1957908"/>
              <a:ext cx="4148212" cy="3888432"/>
              <a:chOff x="755576" y="1017333"/>
              <a:chExt cx="4148212" cy="3888432"/>
            </a:xfrm>
          </p:grpSpPr>
          <p:grpSp>
            <p:nvGrpSpPr>
              <p:cNvPr id="50" name="Группа 49"/>
              <p:cNvGrpSpPr/>
              <p:nvPr/>
            </p:nvGrpSpPr>
            <p:grpSpPr>
              <a:xfrm>
                <a:off x="755576" y="1017333"/>
                <a:ext cx="4148212" cy="3888432"/>
                <a:chOff x="2368004" y="1350890"/>
                <a:chExt cx="4148212" cy="3888432"/>
              </a:xfrm>
            </p:grpSpPr>
            <p:grpSp>
              <p:nvGrpSpPr>
                <p:cNvPr id="62" name="Группа 61">
                  <a:extLst>
                    <a:ext uri="{FF2B5EF4-FFF2-40B4-BE49-F238E27FC236}">
                      <a16:creationId xmlns:a16="http://schemas.microsoft.com/office/drawing/2014/main" id="{481F93E6-D5CF-46D0-9F97-D6FEFE1B82D7}"/>
                    </a:ext>
                  </a:extLst>
                </p:cNvPr>
                <p:cNvGrpSpPr/>
                <p:nvPr/>
              </p:nvGrpSpPr>
              <p:grpSpPr>
                <a:xfrm>
                  <a:off x="2368004" y="1350890"/>
                  <a:ext cx="4148212" cy="3888432"/>
                  <a:chOff x="1121558" y="1268760"/>
                  <a:chExt cx="3744416" cy="3888432"/>
                </a:xfrm>
              </p:grpSpPr>
              <p:sp>
                <p:nvSpPr>
                  <p:cNvPr id="64" name="Прямоугольник 63">
                    <a:extLst>
                      <a:ext uri="{FF2B5EF4-FFF2-40B4-BE49-F238E27FC236}">
                        <a16:creationId xmlns:a16="http://schemas.microsoft.com/office/drawing/2014/main" id="{ACAAF749-11E8-4517-AB77-B0732201D0A1}"/>
                      </a:ext>
                    </a:extLst>
                  </p:cNvPr>
                  <p:cNvSpPr/>
                  <p:nvPr/>
                </p:nvSpPr>
                <p:spPr>
                  <a:xfrm>
                    <a:off x="1121558" y="1268760"/>
                    <a:ext cx="3744416" cy="3888432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x-none"/>
                  </a:p>
                </p:txBody>
              </p:sp>
              <p:sp>
                <p:nvSpPr>
                  <p:cNvPr id="65" name="Прямоугольник 64">
                    <a:extLst>
                      <a:ext uri="{FF2B5EF4-FFF2-40B4-BE49-F238E27FC236}">
                        <a16:creationId xmlns:a16="http://schemas.microsoft.com/office/drawing/2014/main" id="{DB902940-EFD9-4BDE-8EBB-B10638F20C3C}"/>
                      </a:ext>
                    </a:extLst>
                  </p:cNvPr>
                  <p:cNvSpPr/>
                  <p:nvPr/>
                </p:nvSpPr>
                <p:spPr>
                  <a:xfrm>
                    <a:off x="1481599" y="1484784"/>
                    <a:ext cx="2435373" cy="884634"/>
                  </a:xfrm>
                  <a:prstGeom prst="rect">
                    <a:avLst/>
                  </a:prstGeom>
                </p:spPr>
                <p:style>
                  <a:lnRef idx="2">
                    <a:schemeClr val="accent3">
                      <a:shade val="50000"/>
                    </a:schemeClr>
                  </a:lnRef>
                  <a:fillRef idx="1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lt1"/>
                  </a:fontRef>
                </p:style>
                <p:txBody>
                  <a:bodyPr rtlCol="0" anchor="t"/>
                  <a:lstStyle/>
                  <a:p>
                    <a:pPr algn="ctr"/>
                    <a:r>
                      <a:rPr lang="ru-RU" dirty="0"/>
                      <a:t>Корма</a:t>
                    </a:r>
                    <a:endParaRPr lang="x-none" dirty="0"/>
                  </a:p>
                </p:txBody>
              </p:sp>
              <p:sp>
                <p:nvSpPr>
                  <p:cNvPr id="66" name="Прямоугольник 65">
                    <a:extLst>
                      <a:ext uri="{FF2B5EF4-FFF2-40B4-BE49-F238E27FC236}">
                        <a16:creationId xmlns:a16="http://schemas.microsoft.com/office/drawing/2014/main" id="{6F744311-5894-4803-BF7E-D8F81C0FDEC5}"/>
                      </a:ext>
                    </a:extLst>
                  </p:cNvPr>
                  <p:cNvSpPr/>
                  <p:nvPr/>
                </p:nvSpPr>
                <p:spPr>
                  <a:xfrm>
                    <a:off x="1481599" y="2585442"/>
                    <a:ext cx="2435373" cy="998480"/>
                  </a:xfrm>
                  <a:prstGeom prst="rect">
                    <a:avLst/>
                  </a:prstGeom>
                </p:spPr>
                <p:style>
                  <a:lnRef idx="2">
                    <a:schemeClr val="accent6">
                      <a:shade val="50000"/>
                    </a:schemeClr>
                  </a:lnRef>
                  <a:fillRef idx="1">
                    <a:schemeClr val="accent6"/>
                  </a:fillRef>
                  <a:effectRef idx="0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rtlCol="0" anchor="t"/>
                  <a:lstStyle/>
                  <a:p>
                    <a:pPr algn="ctr"/>
                    <a:r>
                      <a:rPr lang="ru-RU" dirty="0" err="1"/>
                      <a:t>Медикаменти</a:t>
                    </a:r>
                    <a:endParaRPr lang="x-none" dirty="0"/>
                  </a:p>
                </p:txBody>
              </p:sp>
            </p:grpSp>
            <p:sp>
              <p:nvSpPr>
                <p:cNvPr id="63" name="Прямоугольник 62">
                  <a:extLst>
                    <a:ext uri="{FF2B5EF4-FFF2-40B4-BE49-F238E27FC236}">
                      <a16:creationId xmlns:a16="http://schemas.microsoft.com/office/drawing/2014/main" id="{E0EA436C-AEF4-4144-A121-7C9D8C17950A}"/>
                    </a:ext>
                  </a:extLst>
                </p:cNvPr>
                <p:cNvSpPr/>
                <p:nvPr/>
              </p:nvSpPr>
              <p:spPr>
                <a:xfrm>
                  <a:off x="2745794" y="3894975"/>
                  <a:ext cx="2719079" cy="914400"/>
                </a:xfrm>
                <a:prstGeom prst="rect">
                  <a:avLst/>
                </a:prstGeom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t"/>
                <a:lstStyle/>
                <a:p>
                  <a:pPr algn="ctr"/>
                  <a:r>
                    <a:rPr lang="uk-UA" dirty="0"/>
                    <a:t>Енергоносії</a:t>
                  </a:r>
                </a:p>
              </p:txBody>
            </p:sp>
          </p:grpSp>
          <p:grpSp>
            <p:nvGrpSpPr>
              <p:cNvPr id="51" name="Группа 50"/>
              <p:cNvGrpSpPr/>
              <p:nvPr/>
            </p:nvGrpSpPr>
            <p:grpSpPr>
              <a:xfrm>
                <a:off x="1207341" y="1564016"/>
                <a:ext cx="2414705" cy="2818778"/>
                <a:chOff x="2819769" y="1897573"/>
                <a:chExt cx="2414705" cy="2818778"/>
              </a:xfrm>
            </p:grpSpPr>
            <p:grpSp>
              <p:nvGrpSpPr>
                <p:cNvPr id="52" name="Группа 51"/>
                <p:cNvGrpSpPr/>
                <p:nvPr/>
              </p:nvGrpSpPr>
              <p:grpSpPr>
                <a:xfrm>
                  <a:off x="2828934" y="3014718"/>
                  <a:ext cx="2405540" cy="561751"/>
                  <a:chOff x="2828934" y="3014718"/>
                  <a:chExt cx="2405540" cy="561751"/>
                </a:xfrm>
              </p:grpSpPr>
              <p:sp>
                <p:nvSpPr>
                  <p:cNvPr id="60" name="Прямоугольник: скругленные углы 22">
                    <a:extLst>
                      <a:ext uri="{FF2B5EF4-FFF2-40B4-BE49-F238E27FC236}">
                        <a16:creationId xmlns:a16="http://schemas.microsoft.com/office/drawing/2014/main" id="{BADCAAA3-F18B-4864-A3B8-1CF6CD3D1D2C}"/>
                      </a:ext>
                    </a:extLst>
                  </p:cNvPr>
                  <p:cNvSpPr/>
                  <p:nvPr/>
                </p:nvSpPr>
                <p:spPr>
                  <a:xfrm>
                    <a:off x="2828934" y="3014718"/>
                    <a:ext cx="1388069" cy="332828"/>
                  </a:xfrm>
                  <a:prstGeom prst="roundRect">
                    <a:avLst/>
                  </a:prstGeom>
                </p:spPr>
                <p:style>
                  <a:lnRef idx="1">
                    <a:schemeClr val="accent5"/>
                  </a:lnRef>
                  <a:fillRef idx="2">
                    <a:schemeClr val="accent5"/>
                  </a:fillRef>
                  <a:effectRef idx="1">
                    <a:schemeClr val="accent5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uk-UA" sz="1600" dirty="0"/>
                      <a:t>Антибіотики</a:t>
                    </a:r>
                  </a:p>
                </p:txBody>
              </p:sp>
              <p:sp>
                <p:nvSpPr>
                  <p:cNvPr id="61" name="Прямоугольник: скругленные углы 23">
                    <a:extLst>
                      <a:ext uri="{FF2B5EF4-FFF2-40B4-BE49-F238E27FC236}">
                        <a16:creationId xmlns:a16="http://schemas.microsoft.com/office/drawing/2014/main" id="{B20EA7C0-1199-49D5-9787-B41DBB2BDE4A}"/>
                      </a:ext>
                    </a:extLst>
                  </p:cNvPr>
                  <p:cNvSpPr/>
                  <p:nvPr/>
                </p:nvSpPr>
                <p:spPr>
                  <a:xfrm>
                    <a:off x="3997268" y="3243641"/>
                    <a:ext cx="1237206" cy="332828"/>
                  </a:xfrm>
                  <a:prstGeom prst="roundRect">
                    <a:avLst/>
                  </a:prstGeom>
                </p:spPr>
                <p:style>
                  <a:lnRef idx="1">
                    <a:schemeClr val="accent5"/>
                  </a:lnRef>
                  <a:fillRef idx="2">
                    <a:schemeClr val="accent5"/>
                  </a:fillRef>
                  <a:effectRef idx="1">
                    <a:schemeClr val="accent5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uk-UA" sz="1600" dirty="0"/>
                      <a:t>Вітаміни</a:t>
                    </a:r>
                  </a:p>
                </p:txBody>
              </p:sp>
            </p:grpSp>
            <p:grpSp>
              <p:nvGrpSpPr>
                <p:cNvPr id="53" name="Группа 52"/>
                <p:cNvGrpSpPr/>
                <p:nvPr/>
              </p:nvGrpSpPr>
              <p:grpSpPr>
                <a:xfrm>
                  <a:off x="2834139" y="1897573"/>
                  <a:ext cx="2039675" cy="490731"/>
                  <a:chOff x="2834139" y="1897573"/>
                  <a:chExt cx="2039675" cy="490731"/>
                </a:xfrm>
              </p:grpSpPr>
              <p:sp>
                <p:nvSpPr>
                  <p:cNvPr id="58" name="Прямоугольник: скругленные углы 22">
                    <a:extLst>
                      <a:ext uri="{FF2B5EF4-FFF2-40B4-BE49-F238E27FC236}">
                        <a16:creationId xmlns:a16="http://schemas.microsoft.com/office/drawing/2014/main" id="{BADCAAA3-F18B-4864-A3B8-1CF6CD3D1D2C}"/>
                      </a:ext>
                    </a:extLst>
                  </p:cNvPr>
                  <p:cNvSpPr/>
                  <p:nvPr/>
                </p:nvSpPr>
                <p:spPr>
                  <a:xfrm>
                    <a:off x="2834139" y="1897573"/>
                    <a:ext cx="1119757" cy="332828"/>
                  </a:xfrm>
                  <a:prstGeom prst="roundRect">
                    <a:avLst/>
                  </a:prstGeom>
                </p:spPr>
                <p:style>
                  <a:lnRef idx="1">
                    <a:schemeClr val="accent5"/>
                  </a:lnRef>
                  <a:fillRef idx="2">
                    <a:schemeClr val="accent5"/>
                  </a:fillRef>
                  <a:effectRef idx="1">
                    <a:schemeClr val="accent5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dirty="0"/>
                      <a:t>Корм 1</a:t>
                    </a:r>
                  </a:p>
                </p:txBody>
              </p:sp>
              <p:sp>
                <p:nvSpPr>
                  <p:cNvPr id="59" name="Прямоугольник: скругленные углы 22">
                    <a:extLst>
                      <a:ext uri="{FF2B5EF4-FFF2-40B4-BE49-F238E27FC236}">
                        <a16:creationId xmlns:a16="http://schemas.microsoft.com/office/drawing/2014/main" id="{BADCAAA3-F18B-4864-A3B8-1CF6CD3D1D2C}"/>
                      </a:ext>
                    </a:extLst>
                  </p:cNvPr>
                  <p:cNvSpPr/>
                  <p:nvPr/>
                </p:nvSpPr>
                <p:spPr>
                  <a:xfrm>
                    <a:off x="3754057" y="2055476"/>
                    <a:ext cx="1119757" cy="332828"/>
                  </a:xfrm>
                  <a:prstGeom prst="roundRect">
                    <a:avLst/>
                  </a:prstGeom>
                </p:spPr>
                <p:style>
                  <a:lnRef idx="1">
                    <a:schemeClr val="accent5"/>
                  </a:lnRef>
                  <a:fillRef idx="2">
                    <a:schemeClr val="accent5"/>
                  </a:fillRef>
                  <a:effectRef idx="1">
                    <a:schemeClr val="accent5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dirty="0"/>
                      <a:t>Корм 2</a:t>
                    </a:r>
                  </a:p>
                </p:txBody>
              </p:sp>
            </p:grpSp>
            <p:grpSp>
              <p:nvGrpSpPr>
                <p:cNvPr id="54" name="Группа 53"/>
                <p:cNvGrpSpPr/>
                <p:nvPr/>
              </p:nvGrpSpPr>
              <p:grpSpPr>
                <a:xfrm>
                  <a:off x="2819769" y="4217109"/>
                  <a:ext cx="2410426" cy="499242"/>
                  <a:chOff x="2819769" y="4217109"/>
                  <a:chExt cx="2410426" cy="499242"/>
                </a:xfrm>
              </p:grpSpPr>
              <p:sp>
                <p:nvSpPr>
                  <p:cNvPr id="55" name="Прямоугольник: скругленные углы 18">
                    <a:extLst>
                      <a:ext uri="{FF2B5EF4-FFF2-40B4-BE49-F238E27FC236}">
                        <a16:creationId xmlns:a16="http://schemas.microsoft.com/office/drawing/2014/main" id="{FE6CE6AC-23BB-4B75-BF5E-AD59898F78D6}"/>
                      </a:ext>
                    </a:extLst>
                  </p:cNvPr>
                  <p:cNvSpPr/>
                  <p:nvPr/>
                </p:nvSpPr>
                <p:spPr>
                  <a:xfrm>
                    <a:off x="2819769" y="4217109"/>
                    <a:ext cx="576064" cy="332828"/>
                  </a:xfrm>
                  <a:prstGeom prst="roundRect">
                    <a:avLst/>
                  </a:prstGeom>
                </p:spPr>
                <p:style>
                  <a:lnRef idx="1">
                    <a:schemeClr val="accent5"/>
                  </a:lnRef>
                  <a:fillRef idx="2">
                    <a:schemeClr val="accent5"/>
                  </a:fillRef>
                  <a:effectRef idx="1">
                    <a:schemeClr val="accent5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dirty="0"/>
                      <a:t>Газ</a:t>
                    </a:r>
                    <a:endParaRPr lang="x-none" dirty="0"/>
                  </a:p>
                </p:txBody>
              </p:sp>
              <p:sp>
                <p:nvSpPr>
                  <p:cNvPr id="56" name="Прямоугольник: скругленные углы 21">
                    <a:extLst>
                      <a:ext uri="{FF2B5EF4-FFF2-40B4-BE49-F238E27FC236}">
                        <a16:creationId xmlns:a16="http://schemas.microsoft.com/office/drawing/2014/main" id="{182672D9-5913-47E0-91F5-641439BF263A}"/>
                      </a:ext>
                    </a:extLst>
                  </p:cNvPr>
                  <p:cNvSpPr/>
                  <p:nvPr/>
                </p:nvSpPr>
                <p:spPr>
                  <a:xfrm>
                    <a:off x="3279122" y="4331644"/>
                    <a:ext cx="745934" cy="332828"/>
                  </a:xfrm>
                  <a:prstGeom prst="roundRect">
                    <a:avLst/>
                  </a:prstGeom>
                </p:spPr>
                <p:style>
                  <a:lnRef idx="1">
                    <a:schemeClr val="accent5"/>
                  </a:lnRef>
                  <a:fillRef idx="2">
                    <a:schemeClr val="accent5"/>
                  </a:fillRef>
                  <a:effectRef idx="1">
                    <a:schemeClr val="accent5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dirty="0" err="1"/>
                      <a:t>Вугіл</a:t>
                    </a:r>
                    <a:endParaRPr lang="x-none" dirty="0"/>
                  </a:p>
                </p:txBody>
              </p:sp>
              <p:sp>
                <p:nvSpPr>
                  <p:cNvPr id="57" name="Прямоугольник: скругленные углы 21">
                    <a:extLst>
                      <a:ext uri="{FF2B5EF4-FFF2-40B4-BE49-F238E27FC236}">
                        <a16:creationId xmlns:a16="http://schemas.microsoft.com/office/drawing/2014/main" id="{182672D9-5913-47E0-91F5-641439BF263A}"/>
                      </a:ext>
                    </a:extLst>
                  </p:cNvPr>
                  <p:cNvSpPr/>
                  <p:nvPr/>
                </p:nvSpPr>
                <p:spPr>
                  <a:xfrm>
                    <a:off x="3963172" y="4383523"/>
                    <a:ext cx="1267023" cy="332828"/>
                  </a:xfrm>
                  <a:prstGeom prst="roundRect">
                    <a:avLst/>
                  </a:prstGeom>
                </p:spPr>
                <p:style>
                  <a:lnRef idx="1">
                    <a:schemeClr val="accent5"/>
                  </a:lnRef>
                  <a:fillRef idx="2">
                    <a:schemeClr val="accent5"/>
                  </a:fillRef>
                  <a:effectRef idx="1">
                    <a:schemeClr val="accent5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dirty="0" err="1"/>
                      <a:t>Електрика</a:t>
                    </a:r>
                    <a:endParaRPr lang="x-none" dirty="0"/>
                  </a:p>
                </p:txBody>
              </p:sp>
            </p:grpSp>
          </p:grpSp>
        </p:grpSp>
        <p:pic>
          <p:nvPicPr>
            <p:cNvPr id="16" name="Рисунок 15" descr="Свинья">
              <a:extLst>
                <a:ext uri="{FF2B5EF4-FFF2-40B4-BE49-F238E27FC236}">
                  <a16:creationId xmlns:a16="http://schemas.microsoft.com/office/drawing/2014/main" id="{720F1D95-68F1-413B-861C-354E93E3219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068374" y="2049843"/>
              <a:ext cx="914400" cy="914400"/>
            </a:xfrm>
            <a:prstGeom prst="rect">
              <a:avLst/>
            </a:prstGeom>
          </p:spPr>
        </p:pic>
      </p:grpSp>
      <p:grpSp>
        <p:nvGrpSpPr>
          <p:cNvPr id="18434" name="Группа 18433"/>
          <p:cNvGrpSpPr/>
          <p:nvPr/>
        </p:nvGrpSpPr>
        <p:grpSpPr>
          <a:xfrm>
            <a:off x="4798398" y="2410053"/>
            <a:ext cx="4148212" cy="3888432"/>
            <a:chOff x="2968236" y="3510823"/>
            <a:chExt cx="4148212" cy="3888432"/>
          </a:xfrm>
        </p:grpSpPr>
        <p:grpSp>
          <p:nvGrpSpPr>
            <p:cNvPr id="67" name="Группа 66"/>
            <p:cNvGrpSpPr/>
            <p:nvPr/>
          </p:nvGrpSpPr>
          <p:grpSpPr>
            <a:xfrm>
              <a:off x="2968236" y="3510823"/>
              <a:ext cx="4148212" cy="3888432"/>
              <a:chOff x="755576" y="1017333"/>
              <a:chExt cx="4148212" cy="3888432"/>
            </a:xfrm>
          </p:grpSpPr>
          <p:grpSp>
            <p:nvGrpSpPr>
              <p:cNvPr id="68" name="Группа 67"/>
              <p:cNvGrpSpPr/>
              <p:nvPr/>
            </p:nvGrpSpPr>
            <p:grpSpPr>
              <a:xfrm>
                <a:off x="755576" y="1017333"/>
                <a:ext cx="4148212" cy="3888432"/>
                <a:chOff x="2368004" y="1350890"/>
                <a:chExt cx="4148212" cy="3888432"/>
              </a:xfrm>
            </p:grpSpPr>
            <p:grpSp>
              <p:nvGrpSpPr>
                <p:cNvPr id="80" name="Группа 79">
                  <a:extLst>
                    <a:ext uri="{FF2B5EF4-FFF2-40B4-BE49-F238E27FC236}">
                      <a16:creationId xmlns:a16="http://schemas.microsoft.com/office/drawing/2014/main" id="{481F93E6-D5CF-46D0-9F97-D6FEFE1B82D7}"/>
                    </a:ext>
                  </a:extLst>
                </p:cNvPr>
                <p:cNvGrpSpPr/>
                <p:nvPr/>
              </p:nvGrpSpPr>
              <p:grpSpPr>
                <a:xfrm>
                  <a:off x="2368004" y="1350890"/>
                  <a:ext cx="4148212" cy="3888432"/>
                  <a:chOff x="1121558" y="1268760"/>
                  <a:chExt cx="3744416" cy="3888432"/>
                </a:xfrm>
              </p:grpSpPr>
              <p:sp>
                <p:nvSpPr>
                  <p:cNvPr id="82" name="Прямоугольник 81">
                    <a:extLst>
                      <a:ext uri="{FF2B5EF4-FFF2-40B4-BE49-F238E27FC236}">
                        <a16:creationId xmlns:a16="http://schemas.microsoft.com/office/drawing/2014/main" id="{ACAAF749-11E8-4517-AB77-B0732201D0A1}"/>
                      </a:ext>
                    </a:extLst>
                  </p:cNvPr>
                  <p:cNvSpPr/>
                  <p:nvPr/>
                </p:nvSpPr>
                <p:spPr>
                  <a:xfrm>
                    <a:off x="1121558" y="1268760"/>
                    <a:ext cx="3744416" cy="3888432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x-none"/>
                  </a:p>
                </p:txBody>
              </p:sp>
              <p:sp>
                <p:nvSpPr>
                  <p:cNvPr id="83" name="Прямоугольник 82">
                    <a:extLst>
                      <a:ext uri="{FF2B5EF4-FFF2-40B4-BE49-F238E27FC236}">
                        <a16:creationId xmlns:a16="http://schemas.microsoft.com/office/drawing/2014/main" id="{DB902940-EFD9-4BDE-8EBB-B10638F20C3C}"/>
                      </a:ext>
                    </a:extLst>
                  </p:cNvPr>
                  <p:cNvSpPr/>
                  <p:nvPr/>
                </p:nvSpPr>
                <p:spPr>
                  <a:xfrm>
                    <a:off x="1481599" y="1484784"/>
                    <a:ext cx="2435373" cy="884634"/>
                  </a:xfrm>
                  <a:prstGeom prst="rect">
                    <a:avLst/>
                  </a:prstGeom>
                </p:spPr>
                <p:style>
                  <a:lnRef idx="2">
                    <a:schemeClr val="accent3">
                      <a:shade val="50000"/>
                    </a:schemeClr>
                  </a:lnRef>
                  <a:fillRef idx="1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lt1"/>
                  </a:fontRef>
                </p:style>
                <p:txBody>
                  <a:bodyPr rtlCol="0" anchor="t"/>
                  <a:lstStyle/>
                  <a:p>
                    <a:pPr algn="ctr"/>
                    <a:r>
                      <a:rPr lang="ru-RU" dirty="0"/>
                      <a:t>Корма</a:t>
                    </a:r>
                    <a:endParaRPr lang="x-none" dirty="0"/>
                  </a:p>
                </p:txBody>
              </p:sp>
              <p:sp>
                <p:nvSpPr>
                  <p:cNvPr id="84" name="Прямоугольник 83">
                    <a:extLst>
                      <a:ext uri="{FF2B5EF4-FFF2-40B4-BE49-F238E27FC236}">
                        <a16:creationId xmlns:a16="http://schemas.microsoft.com/office/drawing/2014/main" id="{6F744311-5894-4803-BF7E-D8F81C0FDEC5}"/>
                      </a:ext>
                    </a:extLst>
                  </p:cNvPr>
                  <p:cNvSpPr/>
                  <p:nvPr/>
                </p:nvSpPr>
                <p:spPr>
                  <a:xfrm>
                    <a:off x="1481599" y="2585442"/>
                    <a:ext cx="2435373" cy="998480"/>
                  </a:xfrm>
                  <a:prstGeom prst="rect">
                    <a:avLst/>
                  </a:prstGeom>
                </p:spPr>
                <p:style>
                  <a:lnRef idx="2">
                    <a:schemeClr val="accent6">
                      <a:shade val="50000"/>
                    </a:schemeClr>
                  </a:lnRef>
                  <a:fillRef idx="1">
                    <a:schemeClr val="accent6"/>
                  </a:fillRef>
                  <a:effectRef idx="0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rtlCol="0" anchor="t"/>
                  <a:lstStyle/>
                  <a:p>
                    <a:pPr algn="ctr"/>
                    <a:r>
                      <a:rPr lang="uk-UA" dirty="0"/>
                      <a:t>Медикаменти</a:t>
                    </a:r>
                  </a:p>
                </p:txBody>
              </p:sp>
            </p:grpSp>
            <p:sp>
              <p:nvSpPr>
                <p:cNvPr id="81" name="Прямоугольник 80">
                  <a:extLst>
                    <a:ext uri="{FF2B5EF4-FFF2-40B4-BE49-F238E27FC236}">
                      <a16:creationId xmlns:a16="http://schemas.microsoft.com/office/drawing/2014/main" id="{E0EA436C-AEF4-4144-A121-7C9D8C17950A}"/>
                    </a:ext>
                  </a:extLst>
                </p:cNvPr>
                <p:cNvSpPr/>
                <p:nvPr/>
              </p:nvSpPr>
              <p:spPr>
                <a:xfrm>
                  <a:off x="2745794" y="3894975"/>
                  <a:ext cx="2719079" cy="914400"/>
                </a:xfrm>
                <a:prstGeom prst="rect">
                  <a:avLst/>
                </a:prstGeom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t"/>
                <a:lstStyle/>
                <a:p>
                  <a:pPr algn="ctr"/>
                  <a:r>
                    <a:rPr lang="uk-UA" dirty="0"/>
                    <a:t>Енергоносії</a:t>
                  </a:r>
                </a:p>
              </p:txBody>
            </p:sp>
          </p:grpSp>
          <p:grpSp>
            <p:nvGrpSpPr>
              <p:cNvPr id="69" name="Группа 68"/>
              <p:cNvGrpSpPr/>
              <p:nvPr/>
            </p:nvGrpSpPr>
            <p:grpSpPr>
              <a:xfrm>
                <a:off x="1207341" y="1564016"/>
                <a:ext cx="2414705" cy="2818778"/>
                <a:chOff x="2819769" y="1897573"/>
                <a:chExt cx="2414705" cy="2818778"/>
              </a:xfrm>
            </p:grpSpPr>
            <p:grpSp>
              <p:nvGrpSpPr>
                <p:cNvPr id="70" name="Группа 69"/>
                <p:cNvGrpSpPr/>
                <p:nvPr/>
              </p:nvGrpSpPr>
              <p:grpSpPr>
                <a:xfrm>
                  <a:off x="2828934" y="3014718"/>
                  <a:ext cx="2405540" cy="561751"/>
                  <a:chOff x="2828934" y="3014718"/>
                  <a:chExt cx="2405540" cy="561751"/>
                </a:xfrm>
              </p:grpSpPr>
              <p:sp>
                <p:nvSpPr>
                  <p:cNvPr id="78" name="Прямоугольник: скругленные углы 22">
                    <a:extLst>
                      <a:ext uri="{FF2B5EF4-FFF2-40B4-BE49-F238E27FC236}">
                        <a16:creationId xmlns:a16="http://schemas.microsoft.com/office/drawing/2014/main" id="{BADCAAA3-F18B-4864-A3B8-1CF6CD3D1D2C}"/>
                      </a:ext>
                    </a:extLst>
                  </p:cNvPr>
                  <p:cNvSpPr/>
                  <p:nvPr/>
                </p:nvSpPr>
                <p:spPr>
                  <a:xfrm>
                    <a:off x="2828934" y="3014718"/>
                    <a:ext cx="1388069" cy="332828"/>
                  </a:xfrm>
                  <a:prstGeom prst="roundRect">
                    <a:avLst/>
                  </a:prstGeom>
                </p:spPr>
                <p:style>
                  <a:lnRef idx="1">
                    <a:schemeClr val="accent5"/>
                  </a:lnRef>
                  <a:fillRef idx="2">
                    <a:schemeClr val="accent5"/>
                  </a:fillRef>
                  <a:effectRef idx="1">
                    <a:schemeClr val="accent5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uk-UA" sz="1600" dirty="0"/>
                      <a:t>Антибіотики</a:t>
                    </a:r>
                  </a:p>
                </p:txBody>
              </p:sp>
              <p:sp>
                <p:nvSpPr>
                  <p:cNvPr id="79" name="Прямоугольник: скругленные углы 23">
                    <a:extLst>
                      <a:ext uri="{FF2B5EF4-FFF2-40B4-BE49-F238E27FC236}">
                        <a16:creationId xmlns:a16="http://schemas.microsoft.com/office/drawing/2014/main" id="{B20EA7C0-1199-49D5-9787-B41DBB2BDE4A}"/>
                      </a:ext>
                    </a:extLst>
                  </p:cNvPr>
                  <p:cNvSpPr/>
                  <p:nvPr/>
                </p:nvSpPr>
                <p:spPr>
                  <a:xfrm>
                    <a:off x="3997268" y="3243641"/>
                    <a:ext cx="1237206" cy="332828"/>
                  </a:xfrm>
                  <a:prstGeom prst="roundRect">
                    <a:avLst/>
                  </a:prstGeom>
                </p:spPr>
                <p:style>
                  <a:lnRef idx="1">
                    <a:schemeClr val="accent5"/>
                  </a:lnRef>
                  <a:fillRef idx="2">
                    <a:schemeClr val="accent5"/>
                  </a:fillRef>
                  <a:effectRef idx="1">
                    <a:schemeClr val="accent5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uk-UA" sz="1600" dirty="0"/>
                      <a:t>Вітаміни</a:t>
                    </a:r>
                  </a:p>
                </p:txBody>
              </p:sp>
            </p:grpSp>
            <p:grpSp>
              <p:nvGrpSpPr>
                <p:cNvPr id="71" name="Группа 70"/>
                <p:cNvGrpSpPr/>
                <p:nvPr/>
              </p:nvGrpSpPr>
              <p:grpSpPr>
                <a:xfrm>
                  <a:off x="2834139" y="1897573"/>
                  <a:ext cx="2039675" cy="490731"/>
                  <a:chOff x="2834139" y="1897573"/>
                  <a:chExt cx="2039675" cy="490731"/>
                </a:xfrm>
              </p:grpSpPr>
              <p:sp>
                <p:nvSpPr>
                  <p:cNvPr id="76" name="Прямоугольник: скругленные углы 22">
                    <a:extLst>
                      <a:ext uri="{FF2B5EF4-FFF2-40B4-BE49-F238E27FC236}">
                        <a16:creationId xmlns:a16="http://schemas.microsoft.com/office/drawing/2014/main" id="{BADCAAA3-F18B-4864-A3B8-1CF6CD3D1D2C}"/>
                      </a:ext>
                    </a:extLst>
                  </p:cNvPr>
                  <p:cNvSpPr/>
                  <p:nvPr/>
                </p:nvSpPr>
                <p:spPr>
                  <a:xfrm>
                    <a:off x="2834139" y="1897573"/>
                    <a:ext cx="1119757" cy="332828"/>
                  </a:xfrm>
                  <a:prstGeom prst="roundRect">
                    <a:avLst/>
                  </a:prstGeom>
                </p:spPr>
                <p:style>
                  <a:lnRef idx="1">
                    <a:schemeClr val="accent5"/>
                  </a:lnRef>
                  <a:fillRef idx="2">
                    <a:schemeClr val="accent5"/>
                  </a:fillRef>
                  <a:effectRef idx="1">
                    <a:schemeClr val="accent5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dirty="0"/>
                      <a:t>Корм 1</a:t>
                    </a:r>
                  </a:p>
                </p:txBody>
              </p:sp>
              <p:sp>
                <p:nvSpPr>
                  <p:cNvPr id="77" name="Прямоугольник: скругленные углы 22">
                    <a:extLst>
                      <a:ext uri="{FF2B5EF4-FFF2-40B4-BE49-F238E27FC236}">
                        <a16:creationId xmlns:a16="http://schemas.microsoft.com/office/drawing/2014/main" id="{BADCAAA3-F18B-4864-A3B8-1CF6CD3D1D2C}"/>
                      </a:ext>
                    </a:extLst>
                  </p:cNvPr>
                  <p:cNvSpPr/>
                  <p:nvPr/>
                </p:nvSpPr>
                <p:spPr>
                  <a:xfrm>
                    <a:off x="3754057" y="2055476"/>
                    <a:ext cx="1119757" cy="332828"/>
                  </a:xfrm>
                  <a:prstGeom prst="roundRect">
                    <a:avLst/>
                  </a:prstGeom>
                </p:spPr>
                <p:style>
                  <a:lnRef idx="1">
                    <a:schemeClr val="accent5"/>
                  </a:lnRef>
                  <a:fillRef idx="2">
                    <a:schemeClr val="accent5"/>
                  </a:fillRef>
                  <a:effectRef idx="1">
                    <a:schemeClr val="accent5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dirty="0"/>
                      <a:t>Корм 2</a:t>
                    </a:r>
                  </a:p>
                </p:txBody>
              </p:sp>
            </p:grpSp>
            <p:grpSp>
              <p:nvGrpSpPr>
                <p:cNvPr id="72" name="Группа 71"/>
                <p:cNvGrpSpPr/>
                <p:nvPr/>
              </p:nvGrpSpPr>
              <p:grpSpPr>
                <a:xfrm>
                  <a:off x="2819769" y="4217109"/>
                  <a:ext cx="2410426" cy="499242"/>
                  <a:chOff x="2819769" y="4217109"/>
                  <a:chExt cx="2410426" cy="499242"/>
                </a:xfrm>
              </p:grpSpPr>
              <p:sp>
                <p:nvSpPr>
                  <p:cNvPr id="73" name="Прямоугольник: скругленные углы 18">
                    <a:extLst>
                      <a:ext uri="{FF2B5EF4-FFF2-40B4-BE49-F238E27FC236}">
                        <a16:creationId xmlns:a16="http://schemas.microsoft.com/office/drawing/2014/main" id="{FE6CE6AC-23BB-4B75-BF5E-AD59898F78D6}"/>
                      </a:ext>
                    </a:extLst>
                  </p:cNvPr>
                  <p:cNvSpPr/>
                  <p:nvPr/>
                </p:nvSpPr>
                <p:spPr>
                  <a:xfrm>
                    <a:off x="2819769" y="4217109"/>
                    <a:ext cx="576064" cy="332828"/>
                  </a:xfrm>
                  <a:prstGeom prst="roundRect">
                    <a:avLst/>
                  </a:prstGeom>
                </p:spPr>
                <p:style>
                  <a:lnRef idx="1">
                    <a:schemeClr val="accent5"/>
                  </a:lnRef>
                  <a:fillRef idx="2">
                    <a:schemeClr val="accent5"/>
                  </a:fillRef>
                  <a:effectRef idx="1">
                    <a:schemeClr val="accent5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dirty="0"/>
                      <a:t>Газ</a:t>
                    </a:r>
                    <a:endParaRPr lang="x-none" dirty="0"/>
                  </a:p>
                </p:txBody>
              </p:sp>
              <p:sp>
                <p:nvSpPr>
                  <p:cNvPr id="74" name="Прямоугольник: скругленные углы 21">
                    <a:extLst>
                      <a:ext uri="{FF2B5EF4-FFF2-40B4-BE49-F238E27FC236}">
                        <a16:creationId xmlns:a16="http://schemas.microsoft.com/office/drawing/2014/main" id="{182672D9-5913-47E0-91F5-641439BF263A}"/>
                      </a:ext>
                    </a:extLst>
                  </p:cNvPr>
                  <p:cNvSpPr/>
                  <p:nvPr/>
                </p:nvSpPr>
                <p:spPr>
                  <a:xfrm>
                    <a:off x="3279122" y="4331644"/>
                    <a:ext cx="745934" cy="332828"/>
                  </a:xfrm>
                  <a:prstGeom prst="roundRect">
                    <a:avLst/>
                  </a:prstGeom>
                </p:spPr>
                <p:style>
                  <a:lnRef idx="1">
                    <a:schemeClr val="accent5"/>
                  </a:lnRef>
                  <a:fillRef idx="2">
                    <a:schemeClr val="accent5"/>
                  </a:fillRef>
                  <a:effectRef idx="1">
                    <a:schemeClr val="accent5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uk-UA" dirty="0" err="1"/>
                      <a:t>Вугіл</a:t>
                    </a:r>
                    <a:endParaRPr lang="uk-UA" dirty="0"/>
                  </a:p>
                </p:txBody>
              </p:sp>
              <p:sp>
                <p:nvSpPr>
                  <p:cNvPr id="75" name="Прямоугольник: скругленные углы 21">
                    <a:extLst>
                      <a:ext uri="{FF2B5EF4-FFF2-40B4-BE49-F238E27FC236}">
                        <a16:creationId xmlns:a16="http://schemas.microsoft.com/office/drawing/2014/main" id="{182672D9-5913-47E0-91F5-641439BF263A}"/>
                      </a:ext>
                    </a:extLst>
                  </p:cNvPr>
                  <p:cNvSpPr/>
                  <p:nvPr/>
                </p:nvSpPr>
                <p:spPr>
                  <a:xfrm>
                    <a:off x="3963172" y="4383523"/>
                    <a:ext cx="1267023" cy="332828"/>
                  </a:xfrm>
                  <a:prstGeom prst="roundRect">
                    <a:avLst/>
                  </a:prstGeom>
                </p:spPr>
                <p:style>
                  <a:lnRef idx="1">
                    <a:schemeClr val="accent5"/>
                  </a:lnRef>
                  <a:fillRef idx="2">
                    <a:schemeClr val="accent5"/>
                  </a:fillRef>
                  <a:effectRef idx="1">
                    <a:schemeClr val="accent5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uk-UA" dirty="0"/>
                      <a:t>Електрика</a:t>
                    </a:r>
                  </a:p>
                </p:txBody>
              </p:sp>
            </p:grpSp>
          </p:grpSp>
        </p:grpSp>
        <p:pic>
          <p:nvPicPr>
            <p:cNvPr id="13" name="Рисунок 12" descr="Петух">
              <a:extLst>
                <a:ext uri="{FF2B5EF4-FFF2-40B4-BE49-F238E27FC236}">
                  <a16:creationId xmlns:a16="http://schemas.microsoft.com/office/drawing/2014/main" id="{C449849B-35CB-46A1-A4C9-ED3E84F791E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6102831" y="3633837"/>
              <a:ext cx="9144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35251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1"/>
          <p:cNvSpPr>
            <a:spLocks noGrp="1" noChangeArrowheads="1"/>
          </p:cNvSpPr>
          <p:nvPr>
            <p:ph type="title"/>
          </p:nvPr>
        </p:nvSpPr>
        <p:spPr>
          <a:xfrm>
            <a:off x="250825" y="-285750"/>
            <a:ext cx="7978775" cy="1143000"/>
          </a:xfrm>
        </p:spPr>
        <p:txBody>
          <a:bodyPr/>
          <a:lstStyle/>
          <a:p>
            <a:pPr algn="l" eaLnBrk="1" hangingPunct="1"/>
            <a:r>
              <a:rPr lang="uk-UA" sz="2400" b="1" dirty="0">
                <a:solidFill>
                  <a:schemeClr val="bg1"/>
                </a:solidFill>
                <a:latin typeface="Arial" charset="0"/>
              </a:rPr>
              <a:t>Факторний аналіз собівартості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5535" y="1907704"/>
            <a:ext cx="8254453" cy="378565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sz="1600" b="1" dirty="0"/>
              <a:t>ЗАСОБИ</a:t>
            </a:r>
          </a:p>
          <a:p>
            <a:endParaRPr lang="uk-UA" sz="1600" b="1" dirty="0"/>
          </a:p>
          <a:p>
            <a:pPr marL="285750" indent="-285750">
              <a:buFont typeface="Arial" charset="0"/>
              <a:buChar char="•"/>
            </a:pPr>
            <a:r>
              <a:rPr lang="uk-UA" sz="1600" b="1" dirty="0"/>
              <a:t>Групові статті витрат</a:t>
            </a:r>
          </a:p>
          <a:p>
            <a:pPr marL="285750" indent="-285750">
              <a:buFont typeface="Arial" charset="0"/>
              <a:buChar char="•"/>
            </a:pPr>
            <a:r>
              <a:rPr lang="uk-UA" sz="1600" b="1" dirty="0"/>
              <a:t>Номенклатурні групи</a:t>
            </a:r>
          </a:p>
          <a:p>
            <a:pPr marL="285750" indent="-285750">
              <a:buFont typeface="Arial" charset="0"/>
              <a:buChar char="•"/>
            </a:pPr>
            <a:r>
              <a:rPr lang="uk-UA" sz="1600" b="1" dirty="0"/>
              <a:t>Оперативний план рахунків</a:t>
            </a:r>
          </a:p>
          <a:p>
            <a:pPr marL="285750" indent="-285750">
              <a:buFont typeface="Arial" charset="0"/>
              <a:buChar char="•"/>
            </a:pPr>
            <a:r>
              <a:rPr lang="uk-UA" sz="1600" b="1" dirty="0"/>
              <a:t>Закриття рахунків 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uk-UA" sz="1600" dirty="0"/>
              <a:t>Механізми щомісячного закриття виробничої діяльності підприємства та отримання с/в готової продукції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uk-UA" sz="1600" dirty="0"/>
              <a:t>Механізми розподілу витрат на майданчиках на поголів'я</a:t>
            </a:r>
          </a:p>
          <a:p>
            <a:pPr marL="285750" indent="-285750">
              <a:buFont typeface="Arial" charset="0"/>
              <a:buChar char="•"/>
            </a:pPr>
            <a:r>
              <a:rPr lang="uk-UA" sz="1600" b="1" dirty="0"/>
              <a:t>Допоміжні документи</a:t>
            </a:r>
            <a:r>
              <a:rPr lang="uk-UA" sz="1600" dirty="0"/>
              <a:t> для зберігання щомісячних показників поголів'я на основі закриття місяця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uk-UA" sz="1600" dirty="0"/>
              <a:t>Свиноматки по корпусам 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uk-UA" sz="1600" dirty="0"/>
              <a:t>Кормодні по поголів’ю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uk-UA" sz="1600" dirty="0"/>
              <a:t>Зведені витрати</a:t>
            </a:r>
          </a:p>
          <a:p>
            <a:pPr marL="285750" indent="-285750">
              <a:buFont typeface="Arial" charset="0"/>
              <a:buChar char="•"/>
            </a:pPr>
            <a:r>
              <a:rPr lang="uk-UA" sz="1600" b="1" dirty="0"/>
              <a:t>Звіт «Факторний аналіз»</a:t>
            </a:r>
            <a:r>
              <a:rPr lang="uk-UA" sz="1600" i="1" dirty="0"/>
              <a:t> </a:t>
            </a:r>
            <a:r>
              <a:rPr lang="uk-UA" sz="1600" dirty="0"/>
              <a:t>для аналізу результату </a:t>
            </a:r>
          </a:p>
        </p:txBody>
      </p:sp>
      <p:sp>
        <p:nvSpPr>
          <p:cNvPr id="4" name="Прямоугольник 2">
            <a:extLst>
              <a:ext uri="{FF2B5EF4-FFF2-40B4-BE49-F238E27FC236}">
                <a16:creationId xmlns:a16="http://schemas.microsoft.com/office/drawing/2014/main" id="{0858B528-E8D9-48D2-B22D-89461F2B4B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535" y="764704"/>
            <a:ext cx="8254453" cy="83099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1600" b="1" dirty="0"/>
              <a:t>ЦІЛЬ</a:t>
            </a:r>
          </a:p>
          <a:p>
            <a:endParaRPr lang="uk-UA" sz="1600" b="1" dirty="0"/>
          </a:p>
          <a:p>
            <a:r>
              <a:rPr lang="uk-UA" sz="1600" dirty="0"/>
              <a:t>Розробка інструментарію розрахунку фактичної с/в</a:t>
            </a:r>
          </a:p>
        </p:txBody>
      </p:sp>
    </p:spTree>
    <p:extLst>
      <p:ext uri="{BB962C8B-B14F-4D97-AF65-F5344CB8AC3E}">
        <p14:creationId xmlns:p14="http://schemas.microsoft.com/office/powerpoint/2010/main" val="2810094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1"/>
          <p:cNvSpPr>
            <a:spLocks noGrp="1" noChangeArrowheads="1"/>
          </p:cNvSpPr>
          <p:nvPr>
            <p:ph type="title"/>
          </p:nvPr>
        </p:nvSpPr>
        <p:spPr>
          <a:xfrm>
            <a:off x="250825" y="-285750"/>
            <a:ext cx="7978775" cy="1143000"/>
          </a:xfrm>
        </p:spPr>
        <p:txBody>
          <a:bodyPr/>
          <a:lstStyle/>
          <a:p>
            <a:pPr algn="l" eaLnBrk="1" hangingPunct="1"/>
            <a:r>
              <a:rPr lang="uk-UA" sz="2400" b="1" dirty="0">
                <a:solidFill>
                  <a:schemeClr val="bg1"/>
                </a:solidFill>
                <a:latin typeface="Arial" charset="0"/>
              </a:rPr>
              <a:t>Визначення</a:t>
            </a:r>
          </a:p>
        </p:txBody>
      </p:sp>
      <p:grpSp>
        <p:nvGrpSpPr>
          <p:cNvPr id="37" name="Группа 36">
            <a:extLst>
              <a:ext uri="{FF2B5EF4-FFF2-40B4-BE49-F238E27FC236}">
                <a16:creationId xmlns:a16="http://schemas.microsoft.com/office/drawing/2014/main" id="{C2E5BB49-8619-461E-9A99-A1A4D6E95AD3}"/>
              </a:ext>
            </a:extLst>
          </p:cNvPr>
          <p:cNvGrpSpPr/>
          <p:nvPr/>
        </p:nvGrpSpPr>
        <p:grpSpPr>
          <a:xfrm>
            <a:off x="1440307" y="1628800"/>
            <a:ext cx="7344816" cy="2778295"/>
            <a:chOff x="395536" y="755049"/>
            <a:chExt cx="7920880" cy="3210343"/>
          </a:xfrm>
        </p:grpSpPr>
        <p:sp>
          <p:nvSpPr>
            <p:cNvPr id="123" name="Блок-схема: альтернативный процесс 122">
              <a:extLst>
                <a:ext uri="{FF2B5EF4-FFF2-40B4-BE49-F238E27FC236}">
                  <a16:creationId xmlns:a16="http://schemas.microsoft.com/office/drawing/2014/main" id="{20B822CC-F627-4C38-BF6B-AFC08EDF0598}"/>
                </a:ext>
              </a:extLst>
            </p:cNvPr>
            <p:cNvSpPr/>
            <p:nvPr/>
          </p:nvSpPr>
          <p:spPr>
            <a:xfrm>
              <a:off x="2627784" y="3110424"/>
              <a:ext cx="1224136" cy="854968"/>
            </a:xfrm>
            <a:prstGeom prst="flowChartAlternate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grpSp>
          <p:nvGrpSpPr>
            <p:cNvPr id="21" name="Группа 20">
              <a:extLst>
                <a:ext uri="{FF2B5EF4-FFF2-40B4-BE49-F238E27FC236}">
                  <a16:creationId xmlns:a16="http://schemas.microsoft.com/office/drawing/2014/main" id="{B52E6003-6FCF-489C-8A9F-213670CD271E}"/>
                </a:ext>
              </a:extLst>
            </p:cNvPr>
            <p:cNvGrpSpPr/>
            <p:nvPr/>
          </p:nvGrpSpPr>
          <p:grpSpPr>
            <a:xfrm>
              <a:off x="395536" y="1844824"/>
              <a:ext cx="1224136" cy="854968"/>
              <a:chOff x="539552" y="1556792"/>
              <a:chExt cx="1728192" cy="1143000"/>
            </a:xfrm>
          </p:grpSpPr>
          <p:sp>
            <p:nvSpPr>
              <p:cNvPr id="10" name="Блок-схема: альтернативный процесс 9">
                <a:extLst>
                  <a:ext uri="{FF2B5EF4-FFF2-40B4-BE49-F238E27FC236}">
                    <a16:creationId xmlns:a16="http://schemas.microsoft.com/office/drawing/2014/main" id="{D0A9FA8B-B962-4D19-A60F-462BD99D4CD9}"/>
                  </a:ext>
                </a:extLst>
              </p:cNvPr>
              <p:cNvSpPr/>
              <p:nvPr/>
            </p:nvSpPr>
            <p:spPr>
              <a:xfrm>
                <a:off x="539552" y="1556792"/>
                <a:ext cx="1728192" cy="1143000"/>
              </a:xfrm>
              <a:prstGeom prst="flowChartAlternateProcess">
                <a:avLst/>
              </a:prstGeom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x-none"/>
              </a:p>
            </p:txBody>
          </p:sp>
          <p:pic>
            <p:nvPicPr>
              <p:cNvPr id="86" name="Рисунок 85" descr="Свинья">
                <a:extLst>
                  <a:ext uri="{FF2B5EF4-FFF2-40B4-BE49-F238E27FC236}">
                    <a16:creationId xmlns:a16="http://schemas.microsoft.com/office/drawing/2014/main" id="{F555CE71-3FC4-469D-93DE-AEEE95D9C2B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946448" y="1671092"/>
                <a:ext cx="914400" cy="914400"/>
              </a:xfrm>
              <a:prstGeom prst="rect">
                <a:avLst/>
              </a:prstGeom>
            </p:spPr>
          </p:pic>
        </p:grpSp>
        <p:sp>
          <p:nvSpPr>
            <p:cNvPr id="98" name="Блок-схема: альтернативный процесс 97">
              <a:extLst>
                <a:ext uri="{FF2B5EF4-FFF2-40B4-BE49-F238E27FC236}">
                  <a16:creationId xmlns:a16="http://schemas.microsoft.com/office/drawing/2014/main" id="{90951900-CCFD-4F41-9F2C-54276BB72963}"/>
                </a:ext>
              </a:extLst>
            </p:cNvPr>
            <p:cNvSpPr/>
            <p:nvPr/>
          </p:nvSpPr>
          <p:spPr>
            <a:xfrm>
              <a:off x="2627784" y="1844824"/>
              <a:ext cx="1224136" cy="854968"/>
            </a:xfrm>
            <a:prstGeom prst="flowChartAlternateProcess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cxnSp>
          <p:nvCxnSpPr>
            <p:cNvPr id="28" name="Прямая со стрелкой 27">
              <a:extLst>
                <a:ext uri="{FF2B5EF4-FFF2-40B4-BE49-F238E27FC236}">
                  <a16:creationId xmlns:a16="http://schemas.microsoft.com/office/drawing/2014/main" id="{4BCEB889-FD16-4A5D-AA7C-29AB0A16F08F}"/>
                </a:ext>
              </a:extLst>
            </p:cNvPr>
            <p:cNvCxnSpPr>
              <a:stCxn id="10" idx="3"/>
              <a:endCxn id="98" idx="1"/>
            </p:cNvCxnSpPr>
            <p:nvPr/>
          </p:nvCxnSpPr>
          <p:spPr>
            <a:xfrm>
              <a:off x="1619672" y="2272308"/>
              <a:ext cx="1008112" cy="0"/>
            </a:xfrm>
            <a:prstGeom prst="straightConnector1">
              <a:avLst/>
            </a:prstGeom>
            <a:ln w="57150" cap="flat" cmpd="sng" algn="ctr">
              <a:solidFill>
                <a:schemeClr val="accent2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113" name="Блок-схема: альтернативный процесс 112">
              <a:extLst>
                <a:ext uri="{FF2B5EF4-FFF2-40B4-BE49-F238E27FC236}">
                  <a16:creationId xmlns:a16="http://schemas.microsoft.com/office/drawing/2014/main" id="{E3FAA6C1-DCCD-43B8-995E-97D8A7EAB002}"/>
                </a:ext>
              </a:extLst>
            </p:cNvPr>
            <p:cNvSpPr/>
            <p:nvPr/>
          </p:nvSpPr>
          <p:spPr>
            <a:xfrm>
              <a:off x="4860032" y="1836398"/>
              <a:ext cx="1224136" cy="854968"/>
            </a:xfrm>
            <a:prstGeom prst="flowChartAlternateProcess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grpSp>
          <p:nvGrpSpPr>
            <p:cNvPr id="115" name="Группа 114">
              <a:extLst>
                <a:ext uri="{FF2B5EF4-FFF2-40B4-BE49-F238E27FC236}">
                  <a16:creationId xmlns:a16="http://schemas.microsoft.com/office/drawing/2014/main" id="{5EAE183F-51D0-4EDB-B363-7572F37E6C41}"/>
                </a:ext>
              </a:extLst>
            </p:cNvPr>
            <p:cNvGrpSpPr/>
            <p:nvPr/>
          </p:nvGrpSpPr>
          <p:grpSpPr>
            <a:xfrm>
              <a:off x="7092280" y="1836398"/>
              <a:ext cx="1224136" cy="854968"/>
              <a:chOff x="539552" y="1556792"/>
              <a:chExt cx="1728192" cy="1143000"/>
            </a:xfrm>
          </p:grpSpPr>
          <p:sp>
            <p:nvSpPr>
              <p:cNvPr id="116" name="Блок-схема: альтернативный процесс 115">
                <a:extLst>
                  <a:ext uri="{FF2B5EF4-FFF2-40B4-BE49-F238E27FC236}">
                    <a16:creationId xmlns:a16="http://schemas.microsoft.com/office/drawing/2014/main" id="{DAEEC4AB-7E57-425B-AD10-51FD2EA6D23E}"/>
                  </a:ext>
                </a:extLst>
              </p:cNvPr>
              <p:cNvSpPr/>
              <p:nvPr/>
            </p:nvSpPr>
            <p:spPr>
              <a:xfrm>
                <a:off x="539552" y="1556792"/>
                <a:ext cx="1728192" cy="1143000"/>
              </a:xfrm>
              <a:prstGeom prst="flowChartAlternateProcess">
                <a:avLst/>
              </a:prstGeom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x-none"/>
              </a:p>
            </p:txBody>
          </p:sp>
          <p:pic>
            <p:nvPicPr>
              <p:cNvPr id="117" name="Рисунок 116" descr="Свинья">
                <a:extLst>
                  <a:ext uri="{FF2B5EF4-FFF2-40B4-BE49-F238E27FC236}">
                    <a16:creationId xmlns:a16="http://schemas.microsoft.com/office/drawing/2014/main" id="{AA4F1114-B01E-4BB1-B472-B66A6697C69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946448" y="1671092"/>
                <a:ext cx="914400" cy="914400"/>
              </a:xfrm>
              <a:prstGeom prst="rect">
                <a:avLst/>
              </a:prstGeom>
            </p:spPr>
          </p:pic>
        </p:grpSp>
        <p:cxnSp>
          <p:nvCxnSpPr>
            <p:cNvPr id="118" name="Прямая со стрелкой 117">
              <a:extLst>
                <a:ext uri="{FF2B5EF4-FFF2-40B4-BE49-F238E27FC236}">
                  <a16:creationId xmlns:a16="http://schemas.microsoft.com/office/drawing/2014/main" id="{872C0C51-94BA-4F24-9A0A-3E1800600174}"/>
                </a:ext>
              </a:extLst>
            </p:cNvPr>
            <p:cNvCxnSpPr>
              <a:cxnSpLocks/>
              <a:stCxn id="113" idx="3"/>
              <a:endCxn id="116" idx="1"/>
            </p:cNvCxnSpPr>
            <p:nvPr/>
          </p:nvCxnSpPr>
          <p:spPr>
            <a:xfrm>
              <a:off x="6084168" y="2263882"/>
              <a:ext cx="1008112" cy="0"/>
            </a:xfrm>
            <a:prstGeom prst="straightConnector1">
              <a:avLst/>
            </a:prstGeom>
            <a:ln w="57150" cap="flat" cmpd="sng" algn="ctr">
              <a:solidFill>
                <a:schemeClr val="accent2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119" name="Прямая со стрелкой 118">
              <a:extLst>
                <a:ext uri="{FF2B5EF4-FFF2-40B4-BE49-F238E27FC236}">
                  <a16:creationId xmlns:a16="http://schemas.microsoft.com/office/drawing/2014/main" id="{7CD0DEC8-3EC8-4AB3-B1FD-2531EF834127}"/>
                </a:ext>
              </a:extLst>
            </p:cNvPr>
            <p:cNvCxnSpPr>
              <a:cxnSpLocks/>
              <a:stCxn id="98" idx="3"/>
              <a:endCxn id="113" idx="1"/>
            </p:cNvCxnSpPr>
            <p:nvPr/>
          </p:nvCxnSpPr>
          <p:spPr>
            <a:xfrm flipV="1">
              <a:off x="3851920" y="2263882"/>
              <a:ext cx="1008112" cy="8426"/>
            </a:xfrm>
            <a:prstGeom prst="straightConnector1">
              <a:avLst/>
            </a:prstGeom>
            <a:ln w="57150" cap="flat" cmpd="sng" algn="ctr">
              <a:solidFill>
                <a:schemeClr val="accent2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121" name="Блок-схема: альтернативный процесс 120">
              <a:extLst>
                <a:ext uri="{FF2B5EF4-FFF2-40B4-BE49-F238E27FC236}">
                  <a16:creationId xmlns:a16="http://schemas.microsoft.com/office/drawing/2014/main" id="{39708B9A-64EF-43E4-957D-6EBB3031B0D2}"/>
                </a:ext>
              </a:extLst>
            </p:cNvPr>
            <p:cNvSpPr/>
            <p:nvPr/>
          </p:nvSpPr>
          <p:spPr>
            <a:xfrm>
              <a:off x="395536" y="3110424"/>
              <a:ext cx="1224136" cy="854968"/>
            </a:xfrm>
            <a:prstGeom prst="flowChartAlternate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pic>
          <p:nvPicPr>
            <p:cNvPr id="122" name="Рисунок 121" descr="Свинья">
              <a:extLst>
                <a:ext uri="{FF2B5EF4-FFF2-40B4-BE49-F238E27FC236}">
                  <a16:creationId xmlns:a16="http://schemas.microsoft.com/office/drawing/2014/main" id="{034014C7-BCEA-44C1-A5E0-758C8DB1D0E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2910811" y="3187495"/>
              <a:ext cx="647700" cy="683974"/>
            </a:xfrm>
            <a:prstGeom prst="rect">
              <a:avLst/>
            </a:prstGeom>
          </p:spPr>
        </p:pic>
        <p:cxnSp>
          <p:nvCxnSpPr>
            <p:cNvPr id="124" name="Прямая со стрелкой 123">
              <a:extLst>
                <a:ext uri="{FF2B5EF4-FFF2-40B4-BE49-F238E27FC236}">
                  <a16:creationId xmlns:a16="http://schemas.microsoft.com/office/drawing/2014/main" id="{D95DFD35-615D-4A6A-B25F-3A127D031E1D}"/>
                </a:ext>
              </a:extLst>
            </p:cNvPr>
            <p:cNvCxnSpPr>
              <a:stCxn id="121" idx="3"/>
              <a:endCxn id="123" idx="1"/>
            </p:cNvCxnSpPr>
            <p:nvPr/>
          </p:nvCxnSpPr>
          <p:spPr>
            <a:xfrm>
              <a:off x="1619672" y="3537908"/>
              <a:ext cx="1008112" cy="0"/>
            </a:xfrm>
            <a:prstGeom prst="straightConnector1">
              <a:avLst/>
            </a:prstGeom>
            <a:ln w="57150" cap="flat" cmpd="sng" algn="ctr">
              <a:solidFill>
                <a:schemeClr val="accent2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125" name="Блок-схема: альтернативный процесс 124">
              <a:extLst>
                <a:ext uri="{FF2B5EF4-FFF2-40B4-BE49-F238E27FC236}">
                  <a16:creationId xmlns:a16="http://schemas.microsoft.com/office/drawing/2014/main" id="{5ED39D41-1AD5-4815-BFE9-C449F1A4E0FD}"/>
                </a:ext>
              </a:extLst>
            </p:cNvPr>
            <p:cNvSpPr/>
            <p:nvPr/>
          </p:nvSpPr>
          <p:spPr>
            <a:xfrm>
              <a:off x="4860032" y="3101998"/>
              <a:ext cx="1224136" cy="854968"/>
            </a:xfrm>
            <a:prstGeom prst="flowChartAlternate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grpSp>
          <p:nvGrpSpPr>
            <p:cNvPr id="126" name="Группа 125">
              <a:extLst>
                <a:ext uri="{FF2B5EF4-FFF2-40B4-BE49-F238E27FC236}">
                  <a16:creationId xmlns:a16="http://schemas.microsoft.com/office/drawing/2014/main" id="{53B0F214-A10C-4FC3-BBDD-EA3351094E1E}"/>
                </a:ext>
              </a:extLst>
            </p:cNvPr>
            <p:cNvGrpSpPr/>
            <p:nvPr/>
          </p:nvGrpSpPr>
          <p:grpSpPr>
            <a:xfrm>
              <a:off x="5148250" y="3101998"/>
              <a:ext cx="3168166" cy="854968"/>
              <a:chOff x="-2204961" y="1556792"/>
              <a:chExt cx="4472705" cy="1143000"/>
            </a:xfrm>
          </p:grpSpPr>
          <p:sp>
            <p:nvSpPr>
              <p:cNvPr id="127" name="Блок-схема: альтернативный процесс 126">
                <a:extLst>
                  <a:ext uri="{FF2B5EF4-FFF2-40B4-BE49-F238E27FC236}">
                    <a16:creationId xmlns:a16="http://schemas.microsoft.com/office/drawing/2014/main" id="{FFED1C8A-3C3B-48C9-B416-EB2C117EBA00}"/>
                  </a:ext>
                </a:extLst>
              </p:cNvPr>
              <p:cNvSpPr/>
              <p:nvPr/>
            </p:nvSpPr>
            <p:spPr>
              <a:xfrm>
                <a:off x="539552" y="1556792"/>
                <a:ext cx="1728192" cy="1143000"/>
              </a:xfrm>
              <a:prstGeom prst="flowChartAlternateProces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x-none"/>
              </a:p>
            </p:txBody>
          </p:sp>
          <p:pic>
            <p:nvPicPr>
              <p:cNvPr id="128" name="Рисунок 127" descr="Свинья">
                <a:extLst>
                  <a:ext uri="{FF2B5EF4-FFF2-40B4-BE49-F238E27FC236}">
                    <a16:creationId xmlns:a16="http://schemas.microsoft.com/office/drawing/2014/main" id="{FFA8A8F5-737A-48DB-AF78-A41F250E56F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-2204961" y="1671092"/>
                <a:ext cx="914400" cy="914399"/>
              </a:xfrm>
              <a:prstGeom prst="rect">
                <a:avLst/>
              </a:prstGeom>
            </p:spPr>
          </p:pic>
        </p:grpSp>
        <p:cxnSp>
          <p:nvCxnSpPr>
            <p:cNvPr id="129" name="Прямая со стрелкой 128">
              <a:extLst>
                <a:ext uri="{FF2B5EF4-FFF2-40B4-BE49-F238E27FC236}">
                  <a16:creationId xmlns:a16="http://schemas.microsoft.com/office/drawing/2014/main" id="{1862E78A-4E99-4A4B-80EE-D8DEA35B8F93}"/>
                </a:ext>
              </a:extLst>
            </p:cNvPr>
            <p:cNvCxnSpPr>
              <a:cxnSpLocks/>
              <a:stCxn id="125" idx="3"/>
              <a:endCxn id="127" idx="1"/>
            </p:cNvCxnSpPr>
            <p:nvPr/>
          </p:nvCxnSpPr>
          <p:spPr>
            <a:xfrm>
              <a:off x="6084168" y="3529482"/>
              <a:ext cx="1008112" cy="0"/>
            </a:xfrm>
            <a:prstGeom prst="straightConnector1">
              <a:avLst/>
            </a:prstGeom>
            <a:ln w="57150" cap="flat" cmpd="sng" algn="ctr">
              <a:solidFill>
                <a:schemeClr val="accent2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130" name="Прямая со стрелкой 129">
              <a:extLst>
                <a:ext uri="{FF2B5EF4-FFF2-40B4-BE49-F238E27FC236}">
                  <a16:creationId xmlns:a16="http://schemas.microsoft.com/office/drawing/2014/main" id="{9ACB173B-00FC-4B1F-BC67-3CCAABA22CE3}"/>
                </a:ext>
              </a:extLst>
            </p:cNvPr>
            <p:cNvCxnSpPr>
              <a:cxnSpLocks/>
              <a:stCxn id="123" idx="3"/>
              <a:endCxn id="125" idx="1"/>
            </p:cNvCxnSpPr>
            <p:nvPr/>
          </p:nvCxnSpPr>
          <p:spPr>
            <a:xfrm flipV="1">
              <a:off x="3851920" y="3529482"/>
              <a:ext cx="1008112" cy="8426"/>
            </a:xfrm>
            <a:prstGeom prst="straightConnector1">
              <a:avLst/>
            </a:prstGeom>
            <a:ln w="57150" cap="flat" cmpd="sng" algn="ctr">
              <a:solidFill>
                <a:schemeClr val="accent2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131" name="Блок-схема: альтернативный процесс 130">
              <a:extLst>
                <a:ext uri="{FF2B5EF4-FFF2-40B4-BE49-F238E27FC236}">
                  <a16:creationId xmlns:a16="http://schemas.microsoft.com/office/drawing/2014/main" id="{88D59684-9283-4584-BE86-1811529B81A9}"/>
                </a:ext>
              </a:extLst>
            </p:cNvPr>
            <p:cNvSpPr/>
            <p:nvPr/>
          </p:nvSpPr>
          <p:spPr>
            <a:xfrm>
              <a:off x="2627784" y="763475"/>
              <a:ext cx="1224136" cy="854968"/>
            </a:xfrm>
            <a:prstGeom prst="flowChartAlternateProcess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02/10</a:t>
              </a:r>
              <a:endParaRPr lang="x-none" dirty="0"/>
            </a:p>
          </p:txBody>
        </p:sp>
        <p:sp>
          <p:nvSpPr>
            <p:cNvPr id="132" name="Блок-схема: альтернативный процесс 131">
              <a:extLst>
                <a:ext uri="{FF2B5EF4-FFF2-40B4-BE49-F238E27FC236}">
                  <a16:creationId xmlns:a16="http://schemas.microsoft.com/office/drawing/2014/main" id="{7E9E39D5-F391-405B-9454-0897060166E1}"/>
                </a:ext>
              </a:extLst>
            </p:cNvPr>
            <p:cNvSpPr/>
            <p:nvPr/>
          </p:nvSpPr>
          <p:spPr>
            <a:xfrm>
              <a:off x="395536" y="763475"/>
              <a:ext cx="1224136" cy="854968"/>
            </a:xfrm>
            <a:prstGeom prst="flowChartAlternateProcess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01/10</a:t>
              </a:r>
              <a:endParaRPr lang="x-none" dirty="0"/>
            </a:p>
          </p:txBody>
        </p:sp>
        <p:sp>
          <p:nvSpPr>
            <p:cNvPr id="135" name="Блок-схема: альтернативный процесс 134">
              <a:extLst>
                <a:ext uri="{FF2B5EF4-FFF2-40B4-BE49-F238E27FC236}">
                  <a16:creationId xmlns:a16="http://schemas.microsoft.com/office/drawing/2014/main" id="{E1EA5C8F-8BD6-4E88-93D9-FE3B72A0836B}"/>
                </a:ext>
              </a:extLst>
            </p:cNvPr>
            <p:cNvSpPr/>
            <p:nvPr/>
          </p:nvSpPr>
          <p:spPr>
            <a:xfrm>
              <a:off x="4860032" y="755049"/>
              <a:ext cx="1224136" cy="854968"/>
            </a:xfrm>
            <a:prstGeom prst="flowChartAlternateProcess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03/10</a:t>
              </a:r>
              <a:endParaRPr lang="x-none" dirty="0"/>
            </a:p>
          </p:txBody>
        </p:sp>
        <p:sp>
          <p:nvSpPr>
            <p:cNvPr id="137" name="Блок-схема: альтернативный процесс 136">
              <a:extLst>
                <a:ext uri="{FF2B5EF4-FFF2-40B4-BE49-F238E27FC236}">
                  <a16:creationId xmlns:a16="http://schemas.microsoft.com/office/drawing/2014/main" id="{F48145B8-838D-4EB9-89F5-C1DFC93EE97B}"/>
                </a:ext>
              </a:extLst>
            </p:cNvPr>
            <p:cNvSpPr/>
            <p:nvPr/>
          </p:nvSpPr>
          <p:spPr>
            <a:xfrm>
              <a:off x="7092280" y="755049"/>
              <a:ext cx="1224136" cy="854968"/>
            </a:xfrm>
            <a:prstGeom prst="flowChartAlternateProcess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04/10</a:t>
              </a:r>
              <a:endParaRPr lang="x-none" dirty="0"/>
            </a:p>
          </p:txBody>
        </p:sp>
        <p:cxnSp>
          <p:nvCxnSpPr>
            <p:cNvPr id="32" name="Прямая со стрелкой 31">
              <a:extLst>
                <a:ext uri="{FF2B5EF4-FFF2-40B4-BE49-F238E27FC236}">
                  <a16:creationId xmlns:a16="http://schemas.microsoft.com/office/drawing/2014/main" id="{6E94609C-B90F-48D1-B737-57D9878A21C3}"/>
                </a:ext>
              </a:extLst>
            </p:cNvPr>
            <p:cNvCxnSpPr/>
            <p:nvPr/>
          </p:nvCxnSpPr>
          <p:spPr>
            <a:xfrm>
              <a:off x="1619672" y="2614295"/>
              <a:ext cx="1008112" cy="573200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141" name="Прямая со стрелкой 140">
              <a:extLst>
                <a:ext uri="{FF2B5EF4-FFF2-40B4-BE49-F238E27FC236}">
                  <a16:creationId xmlns:a16="http://schemas.microsoft.com/office/drawing/2014/main" id="{9502510C-0947-41AE-9FCC-47836524617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084168" y="2650816"/>
              <a:ext cx="1008112" cy="536680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</p:grp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id="{5F32D883-2A6B-4BA1-AFD9-EB4ED51711DB}"/>
              </a:ext>
            </a:extLst>
          </p:cNvPr>
          <p:cNvSpPr/>
          <p:nvPr/>
        </p:nvSpPr>
        <p:spPr>
          <a:xfrm>
            <a:off x="126095" y="2749908"/>
            <a:ext cx="12545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6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Корпус 1 </a:t>
            </a:r>
          </a:p>
        </p:txBody>
      </p:sp>
      <p:sp>
        <p:nvSpPr>
          <p:cNvPr id="143" name="Прямоугольник 142">
            <a:extLst>
              <a:ext uri="{FF2B5EF4-FFF2-40B4-BE49-F238E27FC236}">
                <a16:creationId xmlns:a16="http://schemas.microsoft.com/office/drawing/2014/main" id="{ACCFA345-9B6B-4C06-8D69-7039CBE03668}"/>
              </a:ext>
            </a:extLst>
          </p:cNvPr>
          <p:cNvSpPr/>
          <p:nvPr/>
        </p:nvSpPr>
        <p:spPr>
          <a:xfrm>
            <a:off x="126095" y="3791724"/>
            <a:ext cx="12545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Корпус 2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67A4AA9-0A2A-47F4-97A7-1028764189A7}"/>
              </a:ext>
            </a:extLst>
          </p:cNvPr>
          <p:cNvSpPr txBox="1"/>
          <p:nvPr/>
        </p:nvSpPr>
        <p:spPr>
          <a:xfrm>
            <a:off x="1440307" y="656989"/>
            <a:ext cx="64807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spc="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Визначення кормоднів</a:t>
            </a:r>
            <a:endParaRPr lang="uk-UA" spc="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773979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1"/>
          <p:cNvSpPr>
            <a:spLocks noGrp="1" noChangeArrowheads="1"/>
          </p:cNvSpPr>
          <p:nvPr>
            <p:ph type="title"/>
          </p:nvPr>
        </p:nvSpPr>
        <p:spPr>
          <a:xfrm>
            <a:off x="250825" y="-285750"/>
            <a:ext cx="7978775" cy="1143000"/>
          </a:xfrm>
        </p:spPr>
        <p:txBody>
          <a:bodyPr/>
          <a:lstStyle/>
          <a:p>
            <a:pPr algn="l" eaLnBrk="1" hangingPunct="1"/>
            <a:r>
              <a:rPr lang="uk-UA" sz="2400" b="1" dirty="0">
                <a:solidFill>
                  <a:schemeClr val="bg1"/>
                </a:solidFill>
                <a:latin typeface="Arial" charset="0"/>
              </a:rPr>
              <a:t>Структура рахунків та аналітик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63B2C5D-684C-9D4A-8B7B-F7C80DE10CD8}"/>
              </a:ext>
            </a:extLst>
          </p:cNvPr>
          <p:cNvSpPr txBox="1"/>
          <p:nvPr/>
        </p:nvSpPr>
        <p:spPr>
          <a:xfrm>
            <a:off x="106471" y="2487204"/>
            <a:ext cx="467692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/>
              <a:t>Документи</a:t>
            </a:r>
            <a:r>
              <a:rPr lang="uk-UA" sz="1400" dirty="0"/>
              <a:t>, в яких накопичуються персоналізовані витрати поголів'я або витрати по корпусах</a:t>
            </a:r>
          </a:p>
          <a:p>
            <a:r>
              <a:rPr lang="uk-UA" sz="1400" dirty="0"/>
              <a:t>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uk-UA" sz="1400" b="1" u="sng" dirty="0"/>
              <a:t>Свиноматки по корпусам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uk-UA" sz="1400" b="1" u="sng" dirty="0"/>
              <a:t>Кормодні по поголів'ю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uk-UA" sz="1400" b="1" u="sng" dirty="0"/>
              <a:t>Зведені витрати</a:t>
            </a:r>
            <a:endParaRPr lang="uk-UA" sz="1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1400" dirty="0"/>
              <a:t>Зведені витрати по поголів’ю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1400" dirty="0"/>
              <a:t>Зведені витрати по приплоду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1400" dirty="0"/>
              <a:t>Зведені витрати на </a:t>
            </a:r>
            <a:r>
              <a:rPr lang="uk-UA" sz="1400" dirty="0" err="1"/>
              <a:t>привіс</a:t>
            </a:r>
            <a:endParaRPr lang="uk-UA" sz="1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uk-UA" sz="1400" dirty="0"/>
          </a:p>
        </p:txBody>
      </p:sp>
      <p:sp>
        <p:nvSpPr>
          <p:cNvPr id="3" name="TextBox 2"/>
          <p:cNvSpPr txBox="1"/>
          <p:nvPr/>
        </p:nvSpPr>
        <p:spPr>
          <a:xfrm>
            <a:off x="170602" y="693254"/>
            <a:ext cx="3969349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/>
              <a:t>Рахунки</a:t>
            </a:r>
            <a:r>
              <a:rPr lang="uk-UA" sz="1400" dirty="0"/>
              <a:t>, на яких накопичується безпосередня собівартість поголів'я у розрізі аналітик</a:t>
            </a:r>
          </a:p>
          <a:p>
            <a:endParaRPr lang="uk-UA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400" dirty="0"/>
              <a:t>Місце витрат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400" dirty="0"/>
              <a:t>Стаття витрат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uk-UA" sz="1400" dirty="0"/>
          </a:p>
          <a:p>
            <a:endParaRPr lang="uk-UA" sz="16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9042" y="684043"/>
            <a:ext cx="4336901" cy="2115927"/>
          </a:xfrm>
          <a:prstGeom prst="rect">
            <a:avLst/>
          </a:prstGeom>
          <a:effectLst>
            <a:outerShdw blurRad="50800" dist="63500" dir="18900000" algn="bl" rotWithShape="0">
              <a:prstClr val="black">
                <a:alpha val="40000"/>
              </a:prstClr>
            </a:outerShdw>
            <a:softEdge rad="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9041" y="2944543"/>
            <a:ext cx="4336901" cy="2087318"/>
          </a:xfrm>
          <a:prstGeom prst="rect">
            <a:avLst/>
          </a:prstGeom>
          <a:effectLst>
            <a:outerShdw blurRad="50800" dist="63500" algn="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27058</TotalTime>
  <Words>1455</Words>
  <Application>Microsoft Office PowerPoint</Application>
  <PresentationFormat>Екран (4:3)</PresentationFormat>
  <Paragraphs>230</Paragraphs>
  <Slides>20</Slides>
  <Notes>20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20</vt:i4>
      </vt:variant>
    </vt:vector>
  </HeadingPairs>
  <TitlesOfParts>
    <vt:vector size="25" baseType="lpstr">
      <vt:lpstr>Arial</vt:lpstr>
      <vt:lpstr>Calibri</vt:lpstr>
      <vt:lpstr>Courier New</vt:lpstr>
      <vt:lpstr>Wingdings</vt:lpstr>
      <vt:lpstr>Тема Office</vt:lpstr>
      <vt:lpstr>Тема презентації</vt:lpstr>
      <vt:lpstr>Вступ</vt:lpstr>
      <vt:lpstr>Определение</vt:lpstr>
      <vt:lpstr>Загальна інформація</vt:lpstr>
      <vt:lpstr>Загальна інформація</vt:lpstr>
      <vt:lpstr>Визначення</vt:lpstr>
      <vt:lpstr>Факторний аналіз собівартості</vt:lpstr>
      <vt:lpstr>Визначення</vt:lpstr>
      <vt:lpstr>Структура рахунків та аналітик</vt:lpstr>
      <vt:lpstr>Сценарій розрахунку фактичної с/б</vt:lpstr>
      <vt:lpstr>Формування структури витрат</vt:lpstr>
      <vt:lpstr>Розрахунок прогнозованої собівартості</vt:lpstr>
      <vt:lpstr>Сценарій розрахунку прогнозованої с/в</vt:lpstr>
      <vt:lpstr>Сценарій розрахунку прогнозованої с/в</vt:lpstr>
      <vt:lpstr>Документи розрахунку</vt:lpstr>
      <vt:lpstr>Документи розрахунку</vt:lpstr>
      <vt:lpstr>Результати розрахунку</vt:lpstr>
      <vt:lpstr>Результати розрахунку</vt:lpstr>
      <vt:lpstr>Використання результату розрахунку</vt:lpstr>
      <vt:lpstr>Підсумки</vt:lpstr>
    </vt:vector>
  </TitlesOfParts>
  <Company>СофтПро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Юра</dc:creator>
  <cp:lastModifiedBy>Yury Vitovsky</cp:lastModifiedBy>
  <cp:revision>1328</cp:revision>
  <cp:lastPrinted>2011-02-08T14:54:33Z</cp:lastPrinted>
  <dcterms:created xsi:type="dcterms:W3CDTF">2009-06-17T12:14:12Z</dcterms:created>
  <dcterms:modified xsi:type="dcterms:W3CDTF">2022-06-16T09:26:16Z</dcterms:modified>
</cp:coreProperties>
</file>